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itchFamily="34" charset="0"/>
      <p:regular r:id="rId9"/>
      <p:bold r:id="rId10"/>
      <p:italic r:id="rId11"/>
      <p:boldItalic r:id="rId12"/>
    </p:embeddedFont>
    <p:embeddedFont>
      <p:font typeface="Arimo" charset="0"/>
      <p:regular r:id="rId13"/>
    </p:embeddedFont>
    <p:embeddedFont>
      <p:font typeface="Arimo Bold"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8" d="100"/>
          <a:sy n="78" d="100"/>
        </p:scale>
        <p:origin x="-294"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1.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16.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5176472" y="5486660"/>
            <a:ext cx="13227113" cy="4800340"/>
          </a:xfrm>
          <a:custGeom>
            <a:avLst/>
            <a:gdLst/>
            <a:ahLst/>
            <a:cxnLst/>
            <a:rect l="l" t="t" r="r" b="b"/>
            <a:pathLst>
              <a:path w="13227113" h="4800340">
                <a:moveTo>
                  <a:pt x="0" y="0"/>
                </a:moveTo>
                <a:lnTo>
                  <a:pt x="13227113" y="0"/>
                </a:lnTo>
                <a:lnTo>
                  <a:pt x="13227113" y="4800340"/>
                </a:lnTo>
                <a:lnTo>
                  <a:pt x="0" y="4800340"/>
                </a:lnTo>
                <a:lnTo>
                  <a:pt x="0" y="0"/>
                </a:lnTo>
                <a:close/>
              </a:path>
            </a:pathLst>
          </a:custGeom>
          <a:blipFill>
            <a:blip r:embed="rId3"/>
            <a:stretch>
              <a:fillRect/>
            </a:stretch>
          </a:blipFill>
        </p:spPr>
      </p:sp>
      <p:sp>
        <p:nvSpPr>
          <p:cNvPr id="4" name="TextBox 4"/>
          <p:cNvSpPr txBox="1"/>
          <p:nvPr/>
        </p:nvSpPr>
        <p:spPr>
          <a:xfrm>
            <a:off x="1121484" y="1128125"/>
            <a:ext cx="16045033" cy="3018682"/>
          </a:xfrm>
          <a:prstGeom prst="rect">
            <a:avLst/>
          </a:prstGeom>
        </p:spPr>
        <p:txBody>
          <a:bodyPr lIns="0" tIns="0" rIns="0" bIns="0" rtlCol="0" anchor="t">
            <a:spAutoFit/>
          </a:bodyPr>
          <a:lstStyle/>
          <a:p>
            <a:pPr algn="ctr">
              <a:lnSpc>
                <a:spcPts val="12115"/>
              </a:lnSpc>
            </a:pPr>
            <a:r>
              <a:rPr lang="en-US" sz="8654" dirty="0">
                <a:solidFill>
                  <a:srgbClr val="FFFFFF"/>
                </a:solidFill>
                <a:latin typeface="Cerebri Bold"/>
              </a:rPr>
              <a:t>LA CIBERSEGURIDAD EN MEXICO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DC5D0"/>
        </a:solidFill>
        <a:effectLst/>
      </p:bgPr>
    </p:bg>
    <p:spTree>
      <p:nvGrpSpPr>
        <p:cNvPr id="1" name=""/>
        <p:cNvGrpSpPr/>
        <p:nvPr/>
      </p:nvGrpSpPr>
      <p:grpSpPr>
        <a:xfrm>
          <a:off x="0" y="0"/>
          <a:ext cx="0" cy="0"/>
          <a:chOff x="0" y="0"/>
          <a:chExt cx="0" cy="0"/>
        </a:xfrm>
      </p:grpSpPr>
      <p:grpSp>
        <p:nvGrpSpPr>
          <p:cNvPr id="2" name="Group 2"/>
          <p:cNvGrpSpPr/>
          <p:nvPr/>
        </p:nvGrpSpPr>
        <p:grpSpPr>
          <a:xfrm>
            <a:off x="9978702" y="0"/>
            <a:ext cx="8309298" cy="10287000"/>
            <a:chOff x="0" y="0"/>
            <a:chExt cx="2188457" cy="2709333"/>
          </a:xfrm>
        </p:grpSpPr>
        <p:sp>
          <p:nvSpPr>
            <p:cNvPr id="3" name="Freeform 3"/>
            <p:cNvSpPr/>
            <p:nvPr/>
          </p:nvSpPr>
          <p:spPr>
            <a:xfrm>
              <a:off x="0" y="0"/>
              <a:ext cx="2188457" cy="2709333"/>
            </a:xfrm>
            <a:custGeom>
              <a:avLst/>
              <a:gdLst/>
              <a:ahLst/>
              <a:cxnLst/>
              <a:rect l="l" t="t" r="r" b="b"/>
              <a:pathLst>
                <a:path w="2188457" h="2709333">
                  <a:moveTo>
                    <a:pt x="0" y="0"/>
                  </a:moveTo>
                  <a:lnTo>
                    <a:pt x="2188457" y="0"/>
                  </a:lnTo>
                  <a:lnTo>
                    <a:pt x="2188457" y="2709333"/>
                  </a:lnTo>
                  <a:lnTo>
                    <a:pt x="0" y="2709333"/>
                  </a:lnTo>
                  <a:close/>
                </a:path>
              </a:pathLst>
            </a:custGeom>
            <a:solidFill>
              <a:srgbClr val="FFFFFF"/>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500"/>
                </a:lnSpc>
              </a:pPr>
              <a:endParaRPr/>
            </a:p>
          </p:txBody>
        </p:sp>
      </p:grpSp>
      <p:grpSp>
        <p:nvGrpSpPr>
          <p:cNvPr id="5" name="Group 5"/>
          <p:cNvGrpSpPr/>
          <p:nvPr/>
        </p:nvGrpSpPr>
        <p:grpSpPr>
          <a:xfrm>
            <a:off x="10121959" y="0"/>
            <a:ext cx="8166041" cy="10287000"/>
            <a:chOff x="0" y="0"/>
            <a:chExt cx="10888055" cy="13716000"/>
          </a:xfrm>
        </p:grpSpPr>
        <p:pic>
          <p:nvPicPr>
            <p:cNvPr id="6" name="Picture 6"/>
            <p:cNvPicPr>
              <a:picLocks noChangeAspect="1"/>
            </p:cNvPicPr>
            <p:nvPr/>
          </p:nvPicPr>
          <p:blipFill>
            <a:blip r:embed="rId2"/>
            <a:srcRect t="2714" b="2714"/>
            <a:stretch>
              <a:fillRect/>
            </a:stretch>
          </p:blipFill>
          <p:spPr>
            <a:xfrm>
              <a:off x="0" y="0"/>
              <a:ext cx="7148636" cy="4461933"/>
            </a:xfrm>
            <a:prstGeom prst="rect">
              <a:avLst/>
            </a:prstGeom>
          </p:spPr>
        </p:pic>
        <p:pic>
          <p:nvPicPr>
            <p:cNvPr id="7" name="Picture 7"/>
            <p:cNvPicPr>
              <a:picLocks noChangeAspect="1"/>
            </p:cNvPicPr>
            <p:nvPr/>
          </p:nvPicPr>
          <p:blipFill>
            <a:blip r:embed="rId3"/>
            <a:srcRect l="33712" r="33712"/>
            <a:stretch>
              <a:fillRect/>
            </a:stretch>
          </p:blipFill>
          <p:spPr>
            <a:xfrm>
              <a:off x="7313736" y="0"/>
              <a:ext cx="3574318" cy="6858000"/>
            </a:xfrm>
            <a:prstGeom prst="rect">
              <a:avLst/>
            </a:prstGeom>
          </p:spPr>
        </p:pic>
        <p:pic>
          <p:nvPicPr>
            <p:cNvPr id="8" name="Picture 8"/>
            <p:cNvPicPr>
              <a:picLocks noChangeAspect="1"/>
            </p:cNvPicPr>
            <p:nvPr/>
          </p:nvPicPr>
          <p:blipFill>
            <a:blip r:embed="rId4"/>
            <a:srcRect l="23749" r="23749"/>
            <a:stretch>
              <a:fillRect/>
            </a:stretch>
          </p:blipFill>
          <p:spPr>
            <a:xfrm>
              <a:off x="0" y="4627033"/>
              <a:ext cx="7148636" cy="9088967"/>
            </a:xfrm>
            <a:prstGeom prst="rect">
              <a:avLst/>
            </a:prstGeom>
          </p:spPr>
        </p:pic>
        <p:pic>
          <p:nvPicPr>
            <p:cNvPr id="9" name="Picture 9"/>
            <p:cNvPicPr>
              <a:picLocks noChangeAspect="1"/>
            </p:cNvPicPr>
            <p:nvPr/>
          </p:nvPicPr>
          <p:blipFill>
            <a:blip r:embed="rId5"/>
            <a:srcRect l="32209" r="32209"/>
            <a:stretch>
              <a:fillRect/>
            </a:stretch>
          </p:blipFill>
          <p:spPr>
            <a:xfrm>
              <a:off x="7313736" y="7023100"/>
              <a:ext cx="3574318" cy="6692900"/>
            </a:xfrm>
            <a:prstGeom prst="rect">
              <a:avLst/>
            </a:prstGeom>
          </p:spPr>
        </p:pic>
      </p:grpSp>
      <p:sp>
        <p:nvSpPr>
          <p:cNvPr id="10" name="Freeform 10"/>
          <p:cNvSpPr/>
          <p:nvPr/>
        </p:nvSpPr>
        <p:spPr>
          <a:xfrm>
            <a:off x="0" y="6148990"/>
            <a:ext cx="8592227" cy="5864195"/>
          </a:xfrm>
          <a:custGeom>
            <a:avLst/>
            <a:gdLst/>
            <a:ahLst/>
            <a:cxnLst/>
            <a:rect l="l" t="t" r="r" b="b"/>
            <a:pathLst>
              <a:path w="8592227" h="5864195">
                <a:moveTo>
                  <a:pt x="0" y="0"/>
                </a:moveTo>
                <a:lnTo>
                  <a:pt x="8592227" y="0"/>
                </a:lnTo>
                <a:lnTo>
                  <a:pt x="8592227" y="5864195"/>
                </a:lnTo>
                <a:lnTo>
                  <a:pt x="0" y="586419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330944" y="942975"/>
            <a:ext cx="8956156" cy="9638408"/>
          </a:xfrm>
          <a:prstGeom prst="rect">
            <a:avLst/>
          </a:prstGeom>
        </p:spPr>
        <p:txBody>
          <a:bodyPr lIns="0" tIns="0" rIns="0" bIns="0" rtlCol="0" anchor="t">
            <a:spAutoFit/>
          </a:bodyPr>
          <a:lstStyle/>
          <a:p>
            <a:pPr>
              <a:lnSpc>
                <a:spcPts val="3322"/>
              </a:lnSpc>
            </a:pPr>
            <a:endParaRPr/>
          </a:p>
          <a:p>
            <a:pPr>
              <a:lnSpc>
                <a:spcPts val="3322"/>
              </a:lnSpc>
            </a:pPr>
            <a:r>
              <a:rPr lang="en-US" sz="2200">
                <a:solidFill>
                  <a:srgbClr val="232E54"/>
                </a:solidFill>
                <a:latin typeface="Arimo"/>
              </a:rPr>
              <a:t>Las estrategias de ciberseguridad en México han pasado a ser una prioridad para todo tipo de empresas conforme se registran cada vez más ataques a sistemas y bases de datos corporativas. Por ejemplo, entre los países que conforman América Central y América del Norte, México ha estado ocupando el puesto #5 en el registro de ataques informáticos durante los primeros meses de 2021. Así lo indica el mapa de ciberamenazas en tiempo real de Kaspersky.</a:t>
            </a:r>
          </a:p>
          <a:p>
            <a:pPr>
              <a:lnSpc>
                <a:spcPts val="3322"/>
              </a:lnSpc>
            </a:pPr>
            <a:endParaRPr lang="en-US" sz="2200">
              <a:solidFill>
                <a:srgbClr val="232E54"/>
              </a:solidFill>
              <a:latin typeface="Arimo"/>
            </a:endParaRPr>
          </a:p>
          <a:p>
            <a:pPr>
              <a:lnSpc>
                <a:spcPts val="3322"/>
              </a:lnSpc>
            </a:pPr>
            <a:r>
              <a:rPr lang="en-US" sz="2200">
                <a:solidFill>
                  <a:srgbClr val="232E54"/>
                </a:solidFill>
                <a:latin typeface="Arimo"/>
              </a:rPr>
              <a:t>Este contexto genera incertidumbre sobre la ciberseguridad de los millones de datos que manejan diariamente las empresas del país, incluyendo las firmas de abogados. Más aún teniendo en cuenta que, en la nueva normalidad por la COVID-19, se hace necesario implementar el teletrabajo por parte de los letrados y digitalizar muchos de los servicios y procesos jurídicos, lo que obliga a las firmas a hacer uso de los medios digitales para el envío y recepción de información confidencial.</a:t>
            </a:r>
          </a:p>
          <a:p>
            <a:pPr>
              <a:lnSpc>
                <a:spcPts val="3322"/>
              </a:lnSpc>
            </a:pPr>
            <a:endParaRPr lang="en-US" sz="2200">
              <a:solidFill>
                <a:srgbClr val="232E54"/>
              </a:solidFill>
              <a:latin typeface="Arimo"/>
            </a:endParaRPr>
          </a:p>
          <a:p>
            <a:pPr>
              <a:lnSpc>
                <a:spcPts val="3322"/>
              </a:lnSpc>
            </a:pPr>
            <a:r>
              <a:rPr lang="en-US" sz="2200">
                <a:solidFill>
                  <a:srgbClr val="232E54"/>
                </a:solidFill>
                <a:latin typeface="Arimo"/>
              </a:rPr>
              <a:t>Por lo tanto, es importante profundizar en las estrategias de ciberseguridad en México para reducir lo más posible las brechas de seguridad en las bases de datos y en las herramientas digitales de las firmas de abogados.</a:t>
            </a:r>
          </a:p>
          <a:p>
            <a:pPr>
              <a:lnSpc>
                <a:spcPts val="3322"/>
              </a:lnSpc>
            </a:pPr>
            <a:endParaRPr lang="en-US" sz="2200">
              <a:solidFill>
                <a:srgbClr val="232E54"/>
              </a:solidFill>
              <a:latin typeface="Arimo"/>
            </a:endParaRPr>
          </a:p>
        </p:txBody>
      </p:sp>
      <p:sp>
        <p:nvSpPr>
          <p:cNvPr id="12" name="TextBox 12"/>
          <p:cNvSpPr txBox="1"/>
          <p:nvPr/>
        </p:nvSpPr>
        <p:spPr>
          <a:xfrm>
            <a:off x="1809187" y="315162"/>
            <a:ext cx="5999669" cy="713538"/>
          </a:xfrm>
          <a:prstGeom prst="rect">
            <a:avLst/>
          </a:prstGeom>
        </p:spPr>
        <p:txBody>
          <a:bodyPr lIns="0" tIns="0" rIns="0" bIns="0" rtlCol="0" anchor="t">
            <a:spAutoFit/>
          </a:bodyPr>
          <a:lstStyle/>
          <a:p>
            <a:pPr algn="ctr">
              <a:lnSpc>
                <a:spcPts val="5821"/>
              </a:lnSpc>
            </a:pPr>
            <a:r>
              <a:rPr lang="en-US" sz="4157">
                <a:solidFill>
                  <a:srgbClr val="18212F"/>
                </a:solidFill>
                <a:latin typeface="Cerebri Bold"/>
              </a:rPr>
              <a:t>INTRODUCCIÓN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A426D"/>
        </a:solidFill>
        <a:effectLst/>
      </p:bgPr>
    </p:bg>
    <p:spTree>
      <p:nvGrpSpPr>
        <p:cNvPr id="1" name=""/>
        <p:cNvGrpSpPr/>
        <p:nvPr/>
      </p:nvGrpSpPr>
      <p:grpSpPr>
        <a:xfrm>
          <a:off x="0" y="0"/>
          <a:ext cx="0" cy="0"/>
          <a:chOff x="0" y="0"/>
          <a:chExt cx="0" cy="0"/>
        </a:xfrm>
      </p:grpSpPr>
      <p:sp>
        <p:nvSpPr>
          <p:cNvPr id="2" name="Freeform 2"/>
          <p:cNvSpPr/>
          <p:nvPr/>
        </p:nvSpPr>
        <p:spPr>
          <a:xfrm>
            <a:off x="52902" y="-1450872"/>
            <a:ext cx="8592227" cy="5864195"/>
          </a:xfrm>
          <a:custGeom>
            <a:avLst/>
            <a:gdLst/>
            <a:ahLst/>
            <a:cxnLst/>
            <a:rect l="l" t="t" r="r" b="b"/>
            <a:pathLst>
              <a:path w="8592227" h="5864195">
                <a:moveTo>
                  <a:pt x="0" y="0"/>
                </a:moveTo>
                <a:lnTo>
                  <a:pt x="8592228" y="0"/>
                </a:lnTo>
                <a:lnTo>
                  <a:pt x="8592228" y="5864195"/>
                </a:lnTo>
                <a:lnTo>
                  <a:pt x="0" y="58641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722164" y="3757044"/>
            <a:ext cx="6388320" cy="7542908"/>
          </a:xfrm>
          <a:prstGeom prst="rect">
            <a:avLst/>
          </a:prstGeom>
        </p:spPr>
        <p:txBody>
          <a:bodyPr lIns="0" tIns="0" rIns="0" bIns="0" rtlCol="0" anchor="t">
            <a:spAutoFit/>
          </a:bodyPr>
          <a:lstStyle/>
          <a:p>
            <a:pPr algn="just">
              <a:lnSpc>
                <a:spcPts val="3322"/>
              </a:lnSpc>
            </a:pPr>
            <a:endParaRPr/>
          </a:p>
          <a:p>
            <a:pPr algn="just">
              <a:lnSpc>
                <a:spcPts val="3322"/>
              </a:lnSpc>
            </a:pPr>
            <a:endParaRPr/>
          </a:p>
          <a:p>
            <a:pPr algn="just">
              <a:lnSpc>
                <a:spcPts val="3322"/>
              </a:lnSpc>
            </a:pPr>
            <a:endParaRPr/>
          </a:p>
          <a:p>
            <a:pPr algn="just">
              <a:lnSpc>
                <a:spcPts val="3322"/>
              </a:lnSpc>
            </a:pPr>
            <a:r>
              <a:rPr lang="en-US" sz="2200">
                <a:solidFill>
                  <a:srgbClr val="FFFFFF"/>
                </a:solidFill>
                <a:latin typeface="Arimo"/>
              </a:rPr>
              <a:t>Para el año 2017, en México se reportó que 1 de cada 4 personas fue afectada por algún tipo de cibercrimen (COMEXI). Recientemente, estadísticas de ciberseguridad en México obtenidas del informe Panorama de Amenazas en América Latina 2020 revelaron que el país azteca representó el 27,86% de los ataques totales en la región latinoamericana durante el 2020, precedido únicamente por Brasil (55,97%). </a:t>
            </a:r>
          </a:p>
          <a:p>
            <a:pPr algn="just">
              <a:lnSpc>
                <a:spcPts val="3322"/>
              </a:lnSpc>
            </a:pPr>
            <a:endParaRPr lang="en-US" sz="2200">
              <a:solidFill>
                <a:srgbClr val="FFFFFF"/>
              </a:solidFill>
              <a:latin typeface="Arimo"/>
            </a:endParaRPr>
          </a:p>
          <a:p>
            <a:pPr algn="just">
              <a:lnSpc>
                <a:spcPts val="3322"/>
              </a:lnSpc>
            </a:pPr>
            <a:endParaRPr lang="en-US" sz="2200">
              <a:solidFill>
                <a:srgbClr val="FFFFFF"/>
              </a:solidFill>
              <a:latin typeface="Arimo"/>
            </a:endParaRPr>
          </a:p>
          <a:p>
            <a:pPr algn="just">
              <a:lnSpc>
                <a:spcPts val="3322"/>
              </a:lnSpc>
            </a:pPr>
            <a:endParaRPr lang="en-US" sz="2200">
              <a:solidFill>
                <a:srgbClr val="FFFFFF"/>
              </a:solidFill>
              <a:latin typeface="Arimo"/>
            </a:endParaRPr>
          </a:p>
          <a:p>
            <a:pPr algn="just">
              <a:lnSpc>
                <a:spcPts val="3322"/>
              </a:lnSpc>
            </a:pPr>
            <a:endParaRPr lang="en-US" sz="2200">
              <a:solidFill>
                <a:srgbClr val="FFFFFF"/>
              </a:solidFill>
              <a:latin typeface="Arimo"/>
            </a:endParaRPr>
          </a:p>
          <a:p>
            <a:pPr algn="just">
              <a:lnSpc>
                <a:spcPts val="3322"/>
              </a:lnSpc>
            </a:pPr>
            <a:endParaRPr lang="en-US" sz="2200">
              <a:solidFill>
                <a:srgbClr val="FFFFFF"/>
              </a:solidFill>
              <a:latin typeface="Arimo"/>
            </a:endParaRPr>
          </a:p>
          <a:p>
            <a:pPr algn="just">
              <a:lnSpc>
                <a:spcPts val="3322"/>
              </a:lnSpc>
            </a:pPr>
            <a:endParaRPr lang="en-US" sz="2200">
              <a:solidFill>
                <a:srgbClr val="FFFFFF"/>
              </a:solidFill>
              <a:latin typeface="Arimo"/>
            </a:endParaRPr>
          </a:p>
        </p:txBody>
      </p:sp>
      <p:sp>
        <p:nvSpPr>
          <p:cNvPr id="4" name="TextBox 4"/>
          <p:cNvSpPr txBox="1"/>
          <p:nvPr/>
        </p:nvSpPr>
        <p:spPr>
          <a:xfrm>
            <a:off x="8827565" y="1794493"/>
            <a:ext cx="8347573" cy="1541983"/>
          </a:xfrm>
          <a:prstGeom prst="rect">
            <a:avLst/>
          </a:prstGeom>
        </p:spPr>
        <p:txBody>
          <a:bodyPr lIns="0" tIns="0" rIns="0" bIns="0" rtlCol="0" anchor="t">
            <a:spAutoFit/>
          </a:bodyPr>
          <a:lstStyle/>
          <a:p>
            <a:pPr>
              <a:lnSpc>
                <a:spcPts val="6251"/>
              </a:lnSpc>
            </a:pPr>
            <a:r>
              <a:rPr lang="en-US" sz="4140">
                <a:solidFill>
                  <a:srgbClr val="FFFFFF"/>
                </a:solidFill>
                <a:latin typeface="Glacial Indifference"/>
              </a:rPr>
              <a:t>ESET Security Report LATAM 2020 mostró </a:t>
            </a:r>
          </a:p>
        </p:txBody>
      </p:sp>
      <p:sp>
        <p:nvSpPr>
          <p:cNvPr id="5" name="AutoShape 5"/>
          <p:cNvSpPr/>
          <p:nvPr/>
        </p:nvSpPr>
        <p:spPr>
          <a:xfrm rot="-5400000">
            <a:off x="4965619" y="7871365"/>
            <a:ext cx="4870755" cy="0"/>
          </a:xfrm>
          <a:prstGeom prst="line">
            <a:avLst/>
          </a:prstGeom>
          <a:ln w="47625" cap="flat">
            <a:solidFill>
              <a:srgbClr val="FFFFFF"/>
            </a:solidFill>
            <a:prstDash val="solid"/>
            <a:headEnd type="none" w="sm" len="sm"/>
            <a:tailEnd type="none" w="sm" len="sm"/>
          </a:ln>
        </p:spPr>
      </p:sp>
      <p:grpSp>
        <p:nvGrpSpPr>
          <p:cNvPr id="6" name="Group 6"/>
          <p:cNvGrpSpPr/>
          <p:nvPr/>
        </p:nvGrpSpPr>
        <p:grpSpPr>
          <a:xfrm>
            <a:off x="7855403" y="5160370"/>
            <a:ext cx="3172151" cy="1586076"/>
            <a:chOff x="0" y="0"/>
            <a:chExt cx="4229535" cy="2114768"/>
          </a:xfrm>
        </p:grpSpPr>
        <p:grpSp>
          <p:nvGrpSpPr>
            <p:cNvPr id="7" name="Group 7"/>
            <p:cNvGrpSpPr>
              <a:grpSpLocks noChangeAspect="1"/>
            </p:cNvGrpSpPr>
            <p:nvPr/>
          </p:nvGrpSpPr>
          <p:grpSpPr>
            <a:xfrm>
              <a:off x="0" y="0"/>
              <a:ext cx="4229535" cy="2114768"/>
              <a:chOff x="0" y="0"/>
              <a:chExt cx="2540000" cy="1270000"/>
            </a:xfrm>
          </p:grpSpPr>
          <p:sp>
            <p:nvSpPr>
              <p:cNvPr id="8" name="Freeform 8"/>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235200" y="1264333"/>
                    </a:lnTo>
                    <a:cubicBezTo>
                      <a:pt x="2232824" y="732953"/>
                      <a:pt x="1801386" y="303440"/>
                      <a:pt x="1270000" y="303440"/>
                    </a:cubicBezTo>
                    <a:cubicBezTo>
                      <a:pt x="738614" y="303440"/>
                      <a:pt x="307176" y="732953"/>
                      <a:pt x="304800" y="1264333"/>
                    </a:cubicBezTo>
                    <a:close/>
                  </a:path>
                </a:pathLst>
              </a:custGeom>
              <a:solidFill>
                <a:srgbClr val="927FA2"/>
              </a:solidFill>
            </p:spPr>
          </p:sp>
          <p:sp>
            <p:nvSpPr>
              <p:cNvPr id="9" name="Freeform 9"/>
              <p:cNvSpPr/>
              <p:nvPr/>
            </p:nvSpPr>
            <p:spPr>
              <a:xfrm>
                <a:off x="0" y="-107369"/>
                <a:ext cx="2273497" cy="1377369"/>
              </a:xfrm>
              <a:custGeom>
                <a:avLst/>
                <a:gdLst/>
                <a:ahLst/>
                <a:cxnLst/>
                <a:rect l="l" t="t" r="r" b="b"/>
                <a:pathLst>
                  <a:path w="2273497" h="1377369">
                    <a:moveTo>
                      <a:pt x="0" y="1377369"/>
                    </a:moveTo>
                    <a:cubicBezTo>
                      <a:pt x="0" y="834514"/>
                      <a:pt x="345038" y="351681"/>
                      <a:pt x="858625" y="175841"/>
                    </a:cubicBezTo>
                    <a:cubicBezTo>
                      <a:pt x="1372212" y="0"/>
                      <a:pt x="1940777" y="170037"/>
                      <a:pt x="2273497" y="598977"/>
                    </a:cubicBezTo>
                    <a:lnTo>
                      <a:pt x="2032658" y="785791"/>
                    </a:lnTo>
                    <a:cubicBezTo>
                      <a:pt x="1779791" y="459797"/>
                      <a:pt x="1347681" y="330569"/>
                      <a:pt x="957355" y="464207"/>
                    </a:cubicBezTo>
                    <a:cubicBezTo>
                      <a:pt x="567029" y="597846"/>
                      <a:pt x="304800" y="964799"/>
                      <a:pt x="304800" y="1377369"/>
                    </a:cubicBezTo>
                    <a:close/>
                  </a:path>
                </a:pathLst>
              </a:custGeom>
              <a:solidFill>
                <a:srgbClr val="70C266"/>
              </a:solidFill>
            </p:spPr>
          </p:sp>
        </p:grpSp>
      </p:grpSp>
      <p:grpSp>
        <p:nvGrpSpPr>
          <p:cNvPr id="10" name="Group 10"/>
          <p:cNvGrpSpPr/>
          <p:nvPr/>
        </p:nvGrpSpPr>
        <p:grpSpPr>
          <a:xfrm>
            <a:off x="11770505" y="5534257"/>
            <a:ext cx="2424378" cy="1212189"/>
            <a:chOff x="0" y="0"/>
            <a:chExt cx="3232504" cy="1616252"/>
          </a:xfrm>
        </p:grpSpPr>
        <p:grpSp>
          <p:nvGrpSpPr>
            <p:cNvPr id="11" name="Group 11"/>
            <p:cNvGrpSpPr>
              <a:grpSpLocks noChangeAspect="1"/>
            </p:cNvGrpSpPr>
            <p:nvPr/>
          </p:nvGrpSpPr>
          <p:grpSpPr>
            <a:xfrm>
              <a:off x="0" y="0"/>
              <a:ext cx="3232504" cy="1616252"/>
              <a:chOff x="0" y="0"/>
              <a:chExt cx="2540000" cy="1270000"/>
            </a:xfrm>
          </p:grpSpPr>
          <p:sp>
            <p:nvSpPr>
              <p:cNvPr id="12" name="Freeform 12"/>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235200" y="1264333"/>
                    </a:lnTo>
                    <a:cubicBezTo>
                      <a:pt x="2232824" y="732953"/>
                      <a:pt x="1801386" y="303440"/>
                      <a:pt x="1270000" y="303440"/>
                    </a:cubicBezTo>
                    <a:cubicBezTo>
                      <a:pt x="738614" y="303440"/>
                      <a:pt x="307176" y="732953"/>
                      <a:pt x="304800" y="1264333"/>
                    </a:cubicBezTo>
                    <a:close/>
                  </a:path>
                </a:pathLst>
              </a:custGeom>
              <a:solidFill>
                <a:srgbClr val="927FA2"/>
              </a:solidFill>
            </p:spPr>
          </p:sp>
          <p:sp>
            <p:nvSpPr>
              <p:cNvPr id="13" name="Freeform 13"/>
              <p:cNvSpPr/>
              <p:nvPr/>
            </p:nvSpPr>
            <p:spPr>
              <a:xfrm>
                <a:off x="0" y="-65659"/>
                <a:ext cx="1737518" cy="1335659"/>
              </a:xfrm>
              <a:custGeom>
                <a:avLst/>
                <a:gdLst/>
                <a:ahLst/>
                <a:cxnLst/>
                <a:rect l="l" t="t" r="r" b="b"/>
                <a:pathLst>
                  <a:path w="1737518" h="1335659">
                    <a:moveTo>
                      <a:pt x="0" y="1335659"/>
                    </a:moveTo>
                    <a:cubicBezTo>
                      <a:pt x="0" y="915033"/>
                      <a:pt x="208262" y="521694"/>
                      <a:pt x="556154" y="285267"/>
                    </a:cubicBezTo>
                    <a:cubicBezTo>
                      <a:pt x="904046" y="48840"/>
                      <a:pt x="1346430" y="0"/>
                      <a:pt x="1737518" y="154843"/>
                    </a:cubicBezTo>
                    <a:lnTo>
                      <a:pt x="1625314" y="438239"/>
                    </a:lnTo>
                    <a:cubicBezTo>
                      <a:pt x="1328087" y="320558"/>
                      <a:pt x="991875" y="357676"/>
                      <a:pt x="727477" y="537361"/>
                    </a:cubicBezTo>
                    <a:cubicBezTo>
                      <a:pt x="463079" y="717045"/>
                      <a:pt x="304800" y="1015983"/>
                      <a:pt x="304800" y="1335659"/>
                    </a:cubicBezTo>
                    <a:close/>
                  </a:path>
                </a:pathLst>
              </a:custGeom>
              <a:solidFill>
                <a:srgbClr val="70C266"/>
              </a:solidFill>
            </p:spPr>
          </p:sp>
        </p:grpSp>
      </p:grpSp>
      <p:grpSp>
        <p:nvGrpSpPr>
          <p:cNvPr id="14" name="Group 14"/>
          <p:cNvGrpSpPr/>
          <p:nvPr/>
        </p:nvGrpSpPr>
        <p:grpSpPr>
          <a:xfrm>
            <a:off x="15152686" y="5735220"/>
            <a:ext cx="2022452" cy="1011226"/>
            <a:chOff x="0" y="0"/>
            <a:chExt cx="2696602" cy="1348301"/>
          </a:xfrm>
        </p:grpSpPr>
        <p:grpSp>
          <p:nvGrpSpPr>
            <p:cNvPr id="15" name="Group 15"/>
            <p:cNvGrpSpPr>
              <a:grpSpLocks noChangeAspect="1"/>
            </p:cNvGrpSpPr>
            <p:nvPr/>
          </p:nvGrpSpPr>
          <p:grpSpPr>
            <a:xfrm>
              <a:off x="0" y="0"/>
              <a:ext cx="2696602" cy="1348301"/>
              <a:chOff x="0" y="0"/>
              <a:chExt cx="2540000" cy="1270000"/>
            </a:xfrm>
          </p:grpSpPr>
          <p:sp>
            <p:nvSpPr>
              <p:cNvPr id="16" name="Freeform 16"/>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235200" y="1264333"/>
                    </a:lnTo>
                    <a:cubicBezTo>
                      <a:pt x="2232824" y="732953"/>
                      <a:pt x="1801386" y="303440"/>
                      <a:pt x="1270000" y="303440"/>
                    </a:cubicBezTo>
                    <a:cubicBezTo>
                      <a:pt x="738614" y="303440"/>
                      <a:pt x="307176" y="732953"/>
                      <a:pt x="304800" y="1264333"/>
                    </a:cubicBezTo>
                    <a:close/>
                  </a:path>
                </a:pathLst>
              </a:custGeom>
              <a:solidFill>
                <a:srgbClr val="927FA2"/>
              </a:solidFill>
            </p:spPr>
          </p:sp>
          <p:sp>
            <p:nvSpPr>
              <p:cNvPr id="17" name="Freeform 17"/>
              <p:cNvSpPr/>
              <p:nvPr/>
            </p:nvSpPr>
            <p:spPr>
              <a:xfrm>
                <a:off x="0" y="627"/>
                <a:ext cx="1239682" cy="1269373"/>
              </a:xfrm>
              <a:custGeom>
                <a:avLst/>
                <a:gdLst/>
                <a:ahLst/>
                <a:cxnLst/>
                <a:rect l="l" t="t" r="r" b="b"/>
                <a:pathLst>
                  <a:path w="1239682" h="1269373">
                    <a:moveTo>
                      <a:pt x="0" y="1269373"/>
                    </a:moveTo>
                    <a:cubicBezTo>
                      <a:pt x="0" y="583502"/>
                      <a:pt x="544576" y="21543"/>
                      <a:pt x="1230108" y="0"/>
                    </a:cubicBezTo>
                    <a:lnTo>
                      <a:pt x="1239682" y="304649"/>
                    </a:lnTo>
                    <a:cubicBezTo>
                      <a:pt x="718678" y="321022"/>
                      <a:pt x="304800" y="748111"/>
                      <a:pt x="304800" y="1269373"/>
                    </a:cubicBezTo>
                    <a:close/>
                  </a:path>
                </a:pathLst>
              </a:custGeom>
              <a:solidFill>
                <a:srgbClr val="70C266"/>
              </a:solidFill>
            </p:spPr>
          </p:sp>
        </p:grpSp>
      </p:grpSp>
      <p:sp>
        <p:nvSpPr>
          <p:cNvPr id="18" name="TextBox 18"/>
          <p:cNvSpPr txBox="1"/>
          <p:nvPr/>
        </p:nvSpPr>
        <p:spPr>
          <a:xfrm>
            <a:off x="14923209" y="7274148"/>
            <a:ext cx="2651269" cy="621030"/>
          </a:xfrm>
          <a:prstGeom prst="rect">
            <a:avLst/>
          </a:prstGeom>
        </p:spPr>
        <p:txBody>
          <a:bodyPr lIns="0" tIns="0" rIns="0" bIns="0" rtlCol="0" anchor="t">
            <a:spAutoFit/>
          </a:bodyPr>
          <a:lstStyle/>
          <a:p>
            <a:pPr algn="ctr">
              <a:lnSpc>
                <a:spcPts val="2520"/>
              </a:lnSpc>
            </a:pPr>
            <a:r>
              <a:rPr lang="en-US" sz="1800">
                <a:solidFill>
                  <a:srgbClr val="FFFFFF"/>
                </a:solidFill>
                <a:latin typeface="Glacial Indifference"/>
              </a:rPr>
              <a:t>Fué efectada po el Ciber crimen en México</a:t>
            </a:r>
          </a:p>
        </p:txBody>
      </p:sp>
      <p:sp>
        <p:nvSpPr>
          <p:cNvPr id="19" name="TextBox 19"/>
          <p:cNvSpPr txBox="1"/>
          <p:nvPr/>
        </p:nvSpPr>
        <p:spPr>
          <a:xfrm>
            <a:off x="15709358" y="6224494"/>
            <a:ext cx="1078970" cy="621818"/>
          </a:xfrm>
          <a:prstGeom prst="rect">
            <a:avLst/>
          </a:prstGeom>
        </p:spPr>
        <p:txBody>
          <a:bodyPr lIns="0" tIns="0" rIns="0" bIns="0" rtlCol="0" anchor="t">
            <a:spAutoFit/>
          </a:bodyPr>
          <a:lstStyle/>
          <a:p>
            <a:pPr algn="ctr">
              <a:lnSpc>
                <a:spcPts val="2476"/>
              </a:lnSpc>
            </a:pPr>
            <a:r>
              <a:rPr lang="en-US" sz="1768">
                <a:solidFill>
                  <a:srgbClr val="FFFFFF"/>
                </a:solidFill>
                <a:latin typeface="Garet Bold"/>
              </a:rPr>
              <a:t>1 de 4 pesonas</a:t>
            </a:r>
          </a:p>
        </p:txBody>
      </p:sp>
      <p:sp>
        <p:nvSpPr>
          <p:cNvPr id="20" name="TextBox 20"/>
          <p:cNvSpPr txBox="1"/>
          <p:nvPr/>
        </p:nvSpPr>
        <p:spPr>
          <a:xfrm>
            <a:off x="508600" y="1823068"/>
            <a:ext cx="7237626" cy="1456928"/>
          </a:xfrm>
          <a:prstGeom prst="rect">
            <a:avLst/>
          </a:prstGeom>
        </p:spPr>
        <p:txBody>
          <a:bodyPr lIns="0" tIns="0" rIns="0" bIns="0" rtlCol="0" anchor="t">
            <a:spAutoFit/>
          </a:bodyPr>
          <a:lstStyle/>
          <a:p>
            <a:pPr>
              <a:lnSpc>
                <a:spcPts val="5796"/>
              </a:lnSpc>
            </a:pPr>
            <a:r>
              <a:rPr lang="en-US" sz="4140">
                <a:solidFill>
                  <a:srgbClr val="FFFFFF"/>
                </a:solidFill>
                <a:latin typeface="Arimo"/>
              </a:rPr>
              <a:t>Estadísticas de Ciberseguridad en México</a:t>
            </a:r>
          </a:p>
        </p:txBody>
      </p:sp>
      <p:sp>
        <p:nvSpPr>
          <p:cNvPr id="21" name="TextBox 21"/>
          <p:cNvSpPr txBox="1"/>
          <p:nvPr/>
        </p:nvSpPr>
        <p:spPr>
          <a:xfrm>
            <a:off x="12542030" y="6224494"/>
            <a:ext cx="999456" cy="613982"/>
          </a:xfrm>
          <a:prstGeom prst="rect">
            <a:avLst/>
          </a:prstGeom>
        </p:spPr>
        <p:txBody>
          <a:bodyPr lIns="0" tIns="0" rIns="0" bIns="0" rtlCol="0" anchor="t">
            <a:spAutoFit/>
          </a:bodyPr>
          <a:lstStyle/>
          <a:p>
            <a:pPr algn="ctr">
              <a:lnSpc>
                <a:spcPts val="2443"/>
              </a:lnSpc>
            </a:pPr>
            <a:r>
              <a:rPr lang="en-US" sz="1745">
                <a:solidFill>
                  <a:srgbClr val="FFFFFF"/>
                </a:solidFill>
                <a:latin typeface="Garet Bold"/>
              </a:rPr>
              <a:t>27.86%</a:t>
            </a:r>
          </a:p>
          <a:p>
            <a:pPr algn="ctr">
              <a:lnSpc>
                <a:spcPts val="2443"/>
              </a:lnSpc>
            </a:pPr>
            <a:r>
              <a:rPr lang="en-US" sz="1745">
                <a:solidFill>
                  <a:srgbClr val="FFFFFF"/>
                </a:solidFill>
                <a:latin typeface="Garet Bold"/>
              </a:rPr>
              <a:t>México </a:t>
            </a:r>
          </a:p>
        </p:txBody>
      </p:sp>
      <p:sp>
        <p:nvSpPr>
          <p:cNvPr id="22" name="TextBox 22"/>
          <p:cNvSpPr txBox="1"/>
          <p:nvPr/>
        </p:nvSpPr>
        <p:spPr>
          <a:xfrm>
            <a:off x="8941751" y="6224494"/>
            <a:ext cx="999456" cy="613982"/>
          </a:xfrm>
          <a:prstGeom prst="rect">
            <a:avLst/>
          </a:prstGeom>
        </p:spPr>
        <p:txBody>
          <a:bodyPr lIns="0" tIns="0" rIns="0" bIns="0" rtlCol="0" anchor="t">
            <a:spAutoFit/>
          </a:bodyPr>
          <a:lstStyle/>
          <a:p>
            <a:pPr algn="ctr">
              <a:lnSpc>
                <a:spcPts val="2443"/>
              </a:lnSpc>
            </a:pPr>
            <a:r>
              <a:rPr lang="en-US" sz="1745">
                <a:solidFill>
                  <a:srgbClr val="FFFFFF"/>
                </a:solidFill>
                <a:latin typeface="Garet Bold"/>
              </a:rPr>
              <a:t>55.97%</a:t>
            </a:r>
          </a:p>
          <a:p>
            <a:pPr algn="ctr">
              <a:lnSpc>
                <a:spcPts val="2443"/>
              </a:lnSpc>
            </a:pPr>
            <a:r>
              <a:rPr lang="en-US" sz="1745">
                <a:solidFill>
                  <a:srgbClr val="FFFFFF"/>
                </a:solidFill>
                <a:latin typeface="Garet Bold"/>
              </a:rPr>
              <a:t>Brasil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flipH="1">
            <a:off x="9144000" y="3348621"/>
            <a:ext cx="516146" cy="688195"/>
          </a:xfrm>
          <a:custGeom>
            <a:avLst/>
            <a:gdLst/>
            <a:ahLst/>
            <a:cxnLst/>
            <a:rect l="l" t="t" r="r" b="b"/>
            <a:pathLst>
              <a:path w="516146" h="688195">
                <a:moveTo>
                  <a:pt x="516146" y="0"/>
                </a:moveTo>
                <a:lnTo>
                  <a:pt x="0" y="0"/>
                </a:lnTo>
                <a:lnTo>
                  <a:pt x="0" y="688195"/>
                </a:lnTo>
                <a:lnTo>
                  <a:pt x="516146" y="688195"/>
                </a:lnTo>
                <a:lnTo>
                  <a:pt x="516146"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2775732" y="5104837"/>
            <a:ext cx="516146" cy="688195"/>
          </a:xfrm>
          <a:custGeom>
            <a:avLst/>
            <a:gdLst/>
            <a:ahLst/>
            <a:cxnLst/>
            <a:rect l="l" t="t" r="r" b="b"/>
            <a:pathLst>
              <a:path w="516146" h="688195">
                <a:moveTo>
                  <a:pt x="516146" y="0"/>
                </a:moveTo>
                <a:lnTo>
                  <a:pt x="0" y="0"/>
                </a:lnTo>
                <a:lnTo>
                  <a:pt x="0" y="688195"/>
                </a:lnTo>
                <a:lnTo>
                  <a:pt x="516146" y="688195"/>
                </a:lnTo>
                <a:lnTo>
                  <a:pt x="516146"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638317" y="7683431"/>
            <a:ext cx="262327" cy="262327"/>
          </a:xfrm>
          <a:custGeom>
            <a:avLst/>
            <a:gdLst/>
            <a:ahLst/>
            <a:cxnLst/>
            <a:rect l="l" t="t" r="r" b="b"/>
            <a:pathLst>
              <a:path w="262327" h="262327">
                <a:moveTo>
                  <a:pt x="0" y="0"/>
                </a:moveTo>
                <a:lnTo>
                  <a:pt x="262327" y="0"/>
                </a:lnTo>
                <a:lnTo>
                  <a:pt x="262327" y="262327"/>
                </a:lnTo>
                <a:lnTo>
                  <a:pt x="0" y="2623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6069503" y="7683431"/>
            <a:ext cx="262327" cy="262327"/>
          </a:xfrm>
          <a:custGeom>
            <a:avLst/>
            <a:gdLst/>
            <a:ahLst/>
            <a:cxnLst/>
            <a:rect l="l" t="t" r="r" b="b"/>
            <a:pathLst>
              <a:path w="262327" h="262327">
                <a:moveTo>
                  <a:pt x="0" y="0"/>
                </a:moveTo>
                <a:lnTo>
                  <a:pt x="262327" y="0"/>
                </a:lnTo>
                <a:lnTo>
                  <a:pt x="262327" y="262327"/>
                </a:lnTo>
                <a:lnTo>
                  <a:pt x="0" y="2623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1605676" y="8078298"/>
            <a:ext cx="294967" cy="294967"/>
          </a:xfrm>
          <a:custGeom>
            <a:avLst/>
            <a:gdLst/>
            <a:ahLst/>
            <a:cxnLst/>
            <a:rect l="l" t="t" r="r" b="b"/>
            <a:pathLst>
              <a:path w="294967" h="294967">
                <a:moveTo>
                  <a:pt x="0" y="0"/>
                </a:moveTo>
                <a:lnTo>
                  <a:pt x="294968" y="0"/>
                </a:lnTo>
                <a:lnTo>
                  <a:pt x="294968" y="294967"/>
                </a:lnTo>
                <a:lnTo>
                  <a:pt x="0" y="2949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6036863" y="8078298"/>
            <a:ext cx="294967" cy="294967"/>
          </a:xfrm>
          <a:custGeom>
            <a:avLst/>
            <a:gdLst/>
            <a:ahLst/>
            <a:cxnLst/>
            <a:rect l="l" t="t" r="r" b="b"/>
            <a:pathLst>
              <a:path w="294967" h="294967">
                <a:moveTo>
                  <a:pt x="0" y="0"/>
                </a:moveTo>
                <a:lnTo>
                  <a:pt x="294967" y="0"/>
                </a:lnTo>
                <a:lnTo>
                  <a:pt x="294967" y="294967"/>
                </a:lnTo>
                <a:lnTo>
                  <a:pt x="0" y="2949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a:off x="1605676" y="8483379"/>
            <a:ext cx="284753" cy="284753"/>
          </a:xfrm>
          <a:custGeom>
            <a:avLst/>
            <a:gdLst/>
            <a:ahLst/>
            <a:cxnLst/>
            <a:rect l="l" t="t" r="r" b="b"/>
            <a:pathLst>
              <a:path w="284753" h="284753">
                <a:moveTo>
                  <a:pt x="0" y="0"/>
                </a:moveTo>
                <a:lnTo>
                  <a:pt x="284753" y="0"/>
                </a:lnTo>
                <a:lnTo>
                  <a:pt x="284753" y="284753"/>
                </a:lnTo>
                <a:lnTo>
                  <a:pt x="0" y="28475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6036863" y="8483379"/>
            <a:ext cx="284753" cy="284753"/>
          </a:xfrm>
          <a:custGeom>
            <a:avLst/>
            <a:gdLst/>
            <a:ahLst/>
            <a:cxnLst/>
            <a:rect l="l" t="t" r="r" b="b"/>
            <a:pathLst>
              <a:path w="284753" h="284753">
                <a:moveTo>
                  <a:pt x="0" y="0"/>
                </a:moveTo>
                <a:lnTo>
                  <a:pt x="284753" y="0"/>
                </a:lnTo>
                <a:lnTo>
                  <a:pt x="284753" y="284753"/>
                </a:lnTo>
                <a:lnTo>
                  <a:pt x="0" y="28475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TextBox 11"/>
          <p:cNvSpPr txBox="1"/>
          <p:nvPr/>
        </p:nvSpPr>
        <p:spPr>
          <a:xfrm>
            <a:off x="1989073" y="524765"/>
            <a:ext cx="13794581" cy="622319"/>
          </a:xfrm>
          <a:prstGeom prst="rect">
            <a:avLst/>
          </a:prstGeom>
        </p:spPr>
        <p:txBody>
          <a:bodyPr lIns="0" tIns="0" rIns="0" bIns="0" rtlCol="0" anchor="t">
            <a:spAutoFit/>
          </a:bodyPr>
          <a:lstStyle/>
          <a:p>
            <a:pPr algn="ctr">
              <a:lnSpc>
                <a:spcPts val="5073"/>
              </a:lnSpc>
              <a:spcBef>
                <a:spcPct val="0"/>
              </a:spcBef>
            </a:pPr>
            <a:r>
              <a:rPr lang="en-US" sz="3624">
                <a:solidFill>
                  <a:srgbClr val="FFFFFF"/>
                </a:solidFill>
                <a:latin typeface="Garet Bold"/>
              </a:rPr>
              <a:t>Estrategias de ciberseguridad para empresas mexicanas</a:t>
            </a:r>
          </a:p>
        </p:txBody>
      </p:sp>
      <p:sp>
        <p:nvSpPr>
          <p:cNvPr id="12" name="TextBox 12"/>
          <p:cNvSpPr txBox="1"/>
          <p:nvPr/>
        </p:nvSpPr>
        <p:spPr>
          <a:xfrm>
            <a:off x="2113767" y="1907471"/>
            <a:ext cx="14812027" cy="6860661"/>
          </a:xfrm>
          <a:prstGeom prst="rect">
            <a:avLst/>
          </a:prstGeom>
        </p:spPr>
        <p:txBody>
          <a:bodyPr lIns="0" tIns="0" rIns="0" bIns="0" rtlCol="0" anchor="t">
            <a:spAutoFit/>
          </a:bodyPr>
          <a:lstStyle/>
          <a:p>
            <a:pPr algn="just">
              <a:lnSpc>
                <a:spcPts val="3003"/>
              </a:lnSpc>
              <a:spcBef>
                <a:spcPct val="0"/>
              </a:spcBef>
            </a:pPr>
            <a:r>
              <a:rPr lang="en-US" sz="2145">
                <a:solidFill>
                  <a:srgbClr val="FFFFFF"/>
                </a:solidFill>
                <a:latin typeface="Arimo Bold"/>
              </a:rPr>
              <a:t>Aproximadamente el 80% de las empresas mexicanas cuenta con un seguro de ciberseguridad, aun así el 44% de las empresas fue afectado por ransomware entre 2019-2020. Así lo indica el reporte State of Ransomware 2020 de Sophos. Estos datos señalan que aunque una organización pueda contar con un seguro de ciberseguridad, la protección de la información no depende únicamente de esta medida.</a:t>
            </a:r>
          </a:p>
          <a:p>
            <a:pPr algn="just">
              <a:lnSpc>
                <a:spcPts val="3003"/>
              </a:lnSpc>
              <a:spcBef>
                <a:spcPct val="0"/>
              </a:spcBef>
            </a:pPr>
            <a:endParaRPr lang="en-US" sz="2145">
              <a:solidFill>
                <a:srgbClr val="FFFFFF"/>
              </a:solidFill>
              <a:latin typeface="Arimo Bold"/>
            </a:endParaRPr>
          </a:p>
          <a:p>
            <a:pPr algn="just">
              <a:lnSpc>
                <a:spcPts val="3003"/>
              </a:lnSpc>
              <a:spcBef>
                <a:spcPct val="0"/>
              </a:spcBef>
            </a:pPr>
            <a:r>
              <a:rPr lang="en-US" sz="2145">
                <a:solidFill>
                  <a:srgbClr val="FFFFFF"/>
                </a:solidFill>
                <a:latin typeface="Arimo Bold"/>
              </a:rPr>
              <a:t>En este sentido, las estrategias de ciberseguridad en México que se pueden aplicar en firmas de abogados requieren de prácticas para prevenir las brechas y vulnerabilidades en el teletrabajo de los abogados. Entre las principales estrategias de seguridad de la información se encuentran: </a:t>
            </a:r>
          </a:p>
          <a:p>
            <a:pPr algn="just">
              <a:lnSpc>
                <a:spcPts val="3003"/>
              </a:lnSpc>
              <a:spcBef>
                <a:spcPct val="0"/>
              </a:spcBef>
            </a:pPr>
            <a:endParaRPr lang="en-US" sz="2145">
              <a:solidFill>
                <a:srgbClr val="FFFFFF"/>
              </a:solidFill>
              <a:latin typeface="Arimo Bold"/>
            </a:endParaRPr>
          </a:p>
          <a:p>
            <a:pPr marL="463157" lvl="1" indent="-231579" algn="just">
              <a:lnSpc>
                <a:spcPts val="3003"/>
              </a:lnSpc>
              <a:buFont typeface="Arial"/>
              <a:buChar char="•"/>
            </a:pPr>
            <a:r>
              <a:rPr lang="en-US" sz="2145">
                <a:solidFill>
                  <a:srgbClr val="FFFFFF"/>
                </a:solidFill>
                <a:latin typeface="Arimo Bold"/>
              </a:rPr>
              <a:t>Mantener actualizados los sistemas operativos, aplicaciones y programas de los distintos dispositivos (PC, laptops, smartphones, tablets).</a:t>
            </a:r>
          </a:p>
          <a:p>
            <a:pPr marL="463157" lvl="1" indent="-231579" algn="just">
              <a:lnSpc>
                <a:spcPts val="3003"/>
              </a:lnSpc>
              <a:buFont typeface="Arial"/>
              <a:buChar char="•"/>
            </a:pPr>
            <a:r>
              <a:rPr lang="en-US" sz="2145">
                <a:solidFill>
                  <a:srgbClr val="FFFFFF"/>
                </a:solidFill>
                <a:latin typeface="Arimo Bold"/>
              </a:rPr>
              <a:t>Hacer uso de antivirus empresariales, ya que realizan análisis antimalware más completos a nivel corporativo.</a:t>
            </a:r>
          </a:p>
          <a:p>
            <a:pPr marL="463157" lvl="1" indent="-231579" algn="just">
              <a:lnSpc>
                <a:spcPts val="3003"/>
              </a:lnSpc>
              <a:buFont typeface="Arial"/>
              <a:buChar char="•"/>
            </a:pPr>
            <a:r>
              <a:rPr lang="en-US" sz="2145">
                <a:solidFill>
                  <a:srgbClr val="FFFFFF"/>
                </a:solidFill>
                <a:latin typeface="Arimo Bold"/>
              </a:rPr>
              <a:t>Evitar gestionar información confidencial por medio de plataformas de uso particular (Facebook, WhatsApp, LinkedIn, etc.).</a:t>
            </a:r>
          </a:p>
          <a:p>
            <a:pPr marL="463157" lvl="1" indent="-231579" algn="just">
              <a:lnSpc>
                <a:spcPts val="3003"/>
              </a:lnSpc>
              <a:buFont typeface="Arial"/>
              <a:buChar char="•"/>
            </a:pPr>
            <a:r>
              <a:rPr lang="en-US" sz="2145">
                <a:solidFill>
                  <a:srgbClr val="FFFFFF"/>
                </a:solidFill>
                <a:latin typeface="Arimo Bold"/>
              </a:rPr>
              <a:t>Identificar correos o documentos de potencial riesgo para la seguridad en las bases de datos, por ejemplo archivos con extensiones “.exe” o “.Ink”.</a:t>
            </a:r>
          </a:p>
          <a:p>
            <a:pPr marL="463157" lvl="1" indent="-231579" algn="just">
              <a:lnSpc>
                <a:spcPts val="3003"/>
              </a:lnSpc>
              <a:buFont typeface="Arial"/>
              <a:buChar char="•"/>
            </a:pPr>
            <a:r>
              <a:rPr lang="en-US" sz="2145">
                <a:solidFill>
                  <a:srgbClr val="FFFFFF"/>
                </a:solidFill>
                <a:latin typeface="Arimo Bold"/>
              </a:rPr>
              <a:t>Utilizar programas especializados en legaltech, preferiblemente que sean del mismo proveedor para garantizar la compatibilidad entre las herramientas.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A426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592393" cy="10287000"/>
            <a:chOff x="0" y="0"/>
            <a:chExt cx="1092614" cy="2009822"/>
          </a:xfrm>
        </p:grpSpPr>
        <p:sp>
          <p:nvSpPr>
            <p:cNvPr id="3" name="Freeform 3"/>
            <p:cNvSpPr/>
            <p:nvPr/>
          </p:nvSpPr>
          <p:spPr>
            <a:xfrm>
              <a:off x="0" y="0"/>
              <a:ext cx="1092614" cy="2009822"/>
            </a:xfrm>
            <a:custGeom>
              <a:avLst/>
              <a:gdLst/>
              <a:ahLst/>
              <a:cxnLst/>
              <a:rect l="l" t="t" r="r" b="b"/>
              <a:pathLst>
                <a:path w="1092614" h="2009822">
                  <a:moveTo>
                    <a:pt x="0" y="0"/>
                  </a:moveTo>
                  <a:lnTo>
                    <a:pt x="1092614" y="0"/>
                  </a:lnTo>
                  <a:lnTo>
                    <a:pt x="1092614" y="2009822"/>
                  </a:lnTo>
                  <a:lnTo>
                    <a:pt x="0" y="2009822"/>
                  </a:lnTo>
                  <a:close/>
                </a:path>
              </a:pathLst>
            </a:custGeom>
            <a:solidFill>
              <a:srgbClr val="453254"/>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500"/>
                </a:lnSpc>
              </a:pPr>
              <a:endParaRPr/>
            </a:p>
          </p:txBody>
        </p:sp>
      </p:grpSp>
      <p:sp>
        <p:nvSpPr>
          <p:cNvPr id="5" name="Freeform 5"/>
          <p:cNvSpPr/>
          <p:nvPr/>
        </p:nvSpPr>
        <p:spPr>
          <a:xfrm>
            <a:off x="0" y="-1903398"/>
            <a:ext cx="8592227" cy="5864195"/>
          </a:xfrm>
          <a:custGeom>
            <a:avLst/>
            <a:gdLst/>
            <a:ahLst/>
            <a:cxnLst/>
            <a:rect l="l" t="t" r="r" b="b"/>
            <a:pathLst>
              <a:path w="8592227" h="5864195">
                <a:moveTo>
                  <a:pt x="0" y="0"/>
                </a:moveTo>
                <a:lnTo>
                  <a:pt x="8592227" y="0"/>
                </a:lnTo>
                <a:lnTo>
                  <a:pt x="8592227" y="5864196"/>
                </a:lnTo>
                <a:lnTo>
                  <a:pt x="0" y="58641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028700" y="2125124"/>
            <a:ext cx="6907986" cy="6621299"/>
            <a:chOff x="0" y="0"/>
            <a:chExt cx="9210648" cy="8828398"/>
          </a:xfrm>
        </p:grpSpPr>
        <p:pic>
          <p:nvPicPr>
            <p:cNvPr id="7" name="Picture 7"/>
            <p:cNvPicPr>
              <a:picLocks noChangeAspect="1"/>
            </p:cNvPicPr>
            <p:nvPr/>
          </p:nvPicPr>
          <p:blipFill>
            <a:blip r:embed="rId4"/>
            <a:srcRect l="16114" r="16114"/>
            <a:stretch>
              <a:fillRect/>
            </a:stretch>
          </p:blipFill>
          <p:spPr>
            <a:xfrm>
              <a:off x="0" y="0"/>
              <a:ext cx="9210648" cy="8828398"/>
            </a:xfrm>
            <a:prstGeom prst="rect">
              <a:avLst/>
            </a:prstGeom>
          </p:spPr>
        </p:pic>
      </p:grpSp>
      <p:sp>
        <p:nvSpPr>
          <p:cNvPr id="8" name="AutoShape 8"/>
          <p:cNvSpPr/>
          <p:nvPr/>
        </p:nvSpPr>
        <p:spPr>
          <a:xfrm rot="-5400000">
            <a:off x="4965619" y="7871365"/>
            <a:ext cx="4870755" cy="0"/>
          </a:xfrm>
          <a:prstGeom prst="line">
            <a:avLst/>
          </a:prstGeom>
          <a:ln w="47625" cap="flat">
            <a:solidFill>
              <a:srgbClr val="FFFFFF"/>
            </a:solidFill>
            <a:prstDash val="solid"/>
            <a:headEnd type="none" w="sm" len="sm"/>
            <a:tailEnd type="none" w="sm" len="sm"/>
          </a:ln>
        </p:spPr>
      </p:sp>
      <p:sp>
        <p:nvSpPr>
          <p:cNvPr id="9" name="TextBox 9"/>
          <p:cNvSpPr txBox="1"/>
          <p:nvPr/>
        </p:nvSpPr>
        <p:spPr>
          <a:xfrm>
            <a:off x="8419056" y="1790392"/>
            <a:ext cx="9043792" cy="6424416"/>
          </a:xfrm>
          <a:prstGeom prst="rect">
            <a:avLst/>
          </a:prstGeom>
        </p:spPr>
        <p:txBody>
          <a:bodyPr lIns="0" tIns="0" rIns="0" bIns="0" rtlCol="0" anchor="t">
            <a:spAutoFit/>
          </a:bodyPr>
          <a:lstStyle/>
          <a:p>
            <a:pPr algn="just">
              <a:lnSpc>
                <a:spcPts val="3423"/>
              </a:lnSpc>
              <a:spcBef>
                <a:spcPct val="0"/>
              </a:spcBef>
            </a:pPr>
            <a:r>
              <a:rPr lang="en-US" sz="2445">
                <a:solidFill>
                  <a:srgbClr val="FFFFFF"/>
                </a:solidFill>
                <a:latin typeface="Arimo"/>
              </a:rPr>
              <a:t>A nivel empresarial en cuanto a la ciberseguridad en México, el reporte ESET Security Report LATAM 2020 mostró que el 69% de las organizaciones en el país presenta al menos un incidente de vulnerabilidad. Sin embargo, el problema no radica solo en la cantidad de ataques, sino en la falta de medidas efectivas para la autoprotección por parte de las entidades. Por ejemplo, solo 1 de cada 2 empresas implementa una adecuada gestión de la seguridad informática, la cual debería incluir los siguientes 3 elementos fundamentales:</a:t>
            </a:r>
          </a:p>
          <a:p>
            <a:pPr algn="just">
              <a:lnSpc>
                <a:spcPts val="3423"/>
              </a:lnSpc>
              <a:spcBef>
                <a:spcPct val="0"/>
              </a:spcBef>
            </a:pPr>
            <a:endParaRPr lang="en-US" sz="2445">
              <a:solidFill>
                <a:srgbClr val="FFFFFF"/>
              </a:solidFill>
              <a:latin typeface="Arimo"/>
            </a:endParaRPr>
          </a:p>
          <a:p>
            <a:pPr marL="527926" lvl="1" indent="-263963" algn="just">
              <a:lnSpc>
                <a:spcPts val="3423"/>
              </a:lnSpc>
              <a:buFont typeface="Arial"/>
              <a:buChar char="•"/>
            </a:pPr>
            <a:r>
              <a:rPr lang="en-US" sz="2445">
                <a:solidFill>
                  <a:srgbClr val="FFFFFF"/>
                </a:solidFill>
                <a:latin typeface="Arimo"/>
              </a:rPr>
              <a:t>Clasificación de la información de la empresa.</a:t>
            </a:r>
          </a:p>
          <a:p>
            <a:pPr marL="527926" lvl="1" indent="-263963" algn="just">
              <a:lnSpc>
                <a:spcPts val="3423"/>
              </a:lnSpc>
              <a:buFont typeface="Arial"/>
              <a:buChar char="•"/>
            </a:pPr>
            <a:r>
              <a:rPr lang="en-US" sz="2445">
                <a:solidFill>
                  <a:srgbClr val="FFFFFF"/>
                </a:solidFill>
                <a:latin typeface="Arimo"/>
              </a:rPr>
              <a:t>Plan de respuesta y continuidad del negocio en caso de ataques.</a:t>
            </a:r>
          </a:p>
          <a:p>
            <a:pPr marL="527926" lvl="1" indent="-263963" algn="just">
              <a:lnSpc>
                <a:spcPts val="3423"/>
              </a:lnSpc>
              <a:buFont typeface="Arial"/>
              <a:buChar char="•"/>
            </a:pPr>
            <a:r>
              <a:rPr lang="en-US" sz="2445">
                <a:solidFill>
                  <a:srgbClr val="FFFFFF"/>
                </a:solidFill>
                <a:latin typeface="Arimo"/>
              </a:rPr>
              <a:t>Políticas de seguridad para proteger la base de datos de la empresa.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2407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592393" cy="10287000"/>
            <a:chOff x="0" y="0"/>
            <a:chExt cx="1092614" cy="2009822"/>
          </a:xfrm>
        </p:grpSpPr>
        <p:sp>
          <p:nvSpPr>
            <p:cNvPr id="3" name="Freeform 3"/>
            <p:cNvSpPr/>
            <p:nvPr/>
          </p:nvSpPr>
          <p:spPr>
            <a:xfrm>
              <a:off x="0" y="0"/>
              <a:ext cx="1092614" cy="2009822"/>
            </a:xfrm>
            <a:custGeom>
              <a:avLst/>
              <a:gdLst/>
              <a:ahLst/>
              <a:cxnLst/>
              <a:rect l="l" t="t" r="r" b="b"/>
              <a:pathLst>
                <a:path w="1092614" h="2009822">
                  <a:moveTo>
                    <a:pt x="0" y="0"/>
                  </a:moveTo>
                  <a:lnTo>
                    <a:pt x="1092614" y="0"/>
                  </a:lnTo>
                  <a:lnTo>
                    <a:pt x="1092614" y="2009822"/>
                  </a:lnTo>
                  <a:lnTo>
                    <a:pt x="0" y="2009822"/>
                  </a:lnTo>
                  <a:close/>
                </a:path>
              </a:pathLst>
            </a:custGeom>
            <a:solidFill>
              <a:srgbClr val="232E54"/>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500"/>
                </a:lnSpc>
              </a:pPr>
              <a:endParaRPr/>
            </a:p>
          </p:txBody>
        </p:sp>
      </p:grpSp>
      <p:sp>
        <p:nvSpPr>
          <p:cNvPr id="5" name="Freeform 5"/>
          <p:cNvSpPr/>
          <p:nvPr/>
        </p:nvSpPr>
        <p:spPr>
          <a:xfrm>
            <a:off x="4506056" y="2993658"/>
            <a:ext cx="858337" cy="967140"/>
          </a:xfrm>
          <a:custGeom>
            <a:avLst/>
            <a:gdLst/>
            <a:ahLst/>
            <a:cxnLst/>
            <a:rect l="l" t="t" r="r" b="b"/>
            <a:pathLst>
              <a:path w="858337" h="967140">
                <a:moveTo>
                  <a:pt x="0" y="0"/>
                </a:moveTo>
                <a:lnTo>
                  <a:pt x="858336" y="0"/>
                </a:lnTo>
                <a:lnTo>
                  <a:pt x="858336" y="967140"/>
                </a:lnTo>
                <a:lnTo>
                  <a:pt x="0" y="9671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4401748" y="4812773"/>
            <a:ext cx="962644" cy="957831"/>
          </a:xfrm>
          <a:custGeom>
            <a:avLst/>
            <a:gdLst/>
            <a:ahLst/>
            <a:cxnLst/>
            <a:rect l="l" t="t" r="r" b="b"/>
            <a:pathLst>
              <a:path w="962644" h="957831">
                <a:moveTo>
                  <a:pt x="0" y="0"/>
                </a:moveTo>
                <a:lnTo>
                  <a:pt x="962644" y="0"/>
                </a:lnTo>
                <a:lnTo>
                  <a:pt x="962644" y="957831"/>
                </a:lnTo>
                <a:lnTo>
                  <a:pt x="0" y="9578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4296114" y="7137742"/>
            <a:ext cx="771127" cy="946168"/>
          </a:xfrm>
          <a:custGeom>
            <a:avLst/>
            <a:gdLst/>
            <a:ahLst/>
            <a:cxnLst/>
            <a:rect l="l" t="t" r="r" b="b"/>
            <a:pathLst>
              <a:path w="771127" h="946168">
                <a:moveTo>
                  <a:pt x="0" y="0"/>
                </a:moveTo>
                <a:lnTo>
                  <a:pt x="771127" y="0"/>
                </a:lnTo>
                <a:lnTo>
                  <a:pt x="771127" y="946168"/>
                </a:lnTo>
                <a:lnTo>
                  <a:pt x="0" y="94616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TextBox 8"/>
          <p:cNvSpPr txBox="1"/>
          <p:nvPr/>
        </p:nvSpPr>
        <p:spPr>
          <a:xfrm>
            <a:off x="3021222" y="6972264"/>
            <a:ext cx="3333358" cy="1210450"/>
          </a:xfrm>
          <a:prstGeom prst="rect">
            <a:avLst/>
          </a:prstGeom>
        </p:spPr>
        <p:txBody>
          <a:bodyPr lIns="0" tIns="0" rIns="0" bIns="0" rtlCol="0" anchor="t">
            <a:spAutoFit/>
          </a:bodyPr>
          <a:lstStyle/>
          <a:p>
            <a:pPr>
              <a:lnSpc>
                <a:spcPts val="4925"/>
              </a:lnSpc>
            </a:pPr>
            <a:r>
              <a:rPr lang="en-US" sz="3518">
                <a:solidFill>
                  <a:srgbClr val="232E54"/>
                </a:solidFill>
                <a:latin typeface="Cerebri Bold"/>
              </a:rPr>
              <a:t>Agenda and Objectives</a:t>
            </a:r>
          </a:p>
        </p:txBody>
      </p:sp>
      <p:sp>
        <p:nvSpPr>
          <p:cNvPr id="9" name="TextBox 9"/>
          <p:cNvSpPr txBox="1"/>
          <p:nvPr/>
        </p:nvSpPr>
        <p:spPr>
          <a:xfrm>
            <a:off x="3515868" y="6039785"/>
            <a:ext cx="2838712" cy="382268"/>
          </a:xfrm>
          <a:prstGeom prst="rect">
            <a:avLst/>
          </a:prstGeom>
        </p:spPr>
        <p:txBody>
          <a:bodyPr lIns="0" tIns="0" rIns="0" bIns="0" rtlCol="0" anchor="t">
            <a:spAutoFit/>
          </a:bodyPr>
          <a:lstStyle/>
          <a:p>
            <a:pPr>
              <a:lnSpc>
                <a:spcPts val="3080"/>
              </a:lnSpc>
            </a:pPr>
            <a:r>
              <a:rPr lang="en-US" sz="2200">
                <a:solidFill>
                  <a:srgbClr val="232E54"/>
                </a:solidFill>
                <a:latin typeface="Glacial Indifference Italics"/>
              </a:rPr>
              <a:t>2nd speaker</a:t>
            </a:r>
          </a:p>
        </p:txBody>
      </p:sp>
      <p:sp>
        <p:nvSpPr>
          <p:cNvPr id="10" name="TextBox 10"/>
          <p:cNvSpPr txBox="1"/>
          <p:nvPr/>
        </p:nvSpPr>
        <p:spPr>
          <a:xfrm>
            <a:off x="3503510" y="5570015"/>
            <a:ext cx="2368782" cy="422275"/>
          </a:xfrm>
          <a:prstGeom prst="rect">
            <a:avLst/>
          </a:prstGeom>
        </p:spPr>
        <p:txBody>
          <a:bodyPr lIns="0" tIns="0" rIns="0" bIns="0" rtlCol="0" anchor="t">
            <a:spAutoFit/>
          </a:bodyPr>
          <a:lstStyle/>
          <a:p>
            <a:pPr>
              <a:lnSpc>
                <a:spcPts val="3500"/>
              </a:lnSpc>
            </a:pPr>
            <a:r>
              <a:rPr lang="en-US" sz="2500">
                <a:solidFill>
                  <a:srgbClr val="232E54"/>
                </a:solidFill>
                <a:latin typeface="Cerebri Bold"/>
              </a:rPr>
              <a:t>Avery Davis</a:t>
            </a:r>
          </a:p>
        </p:txBody>
      </p:sp>
      <p:sp>
        <p:nvSpPr>
          <p:cNvPr id="11" name="Freeform 11"/>
          <p:cNvSpPr/>
          <p:nvPr/>
        </p:nvSpPr>
        <p:spPr>
          <a:xfrm>
            <a:off x="0" y="-1903398"/>
            <a:ext cx="8592227" cy="5864195"/>
          </a:xfrm>
          <a:custGeom>
            <a:avLst/>
            <a:gdLst/>
            <a:ahLst/>
            <a:cxnLst/>
            <a:rect l="l" t="t" r="r" b="b"/>
            <a:pathLst>
              <a:path w="8592227" h="5864195">
                <a:moveTo>
                  <a:pt x="0" y="0"/>
                </a:moveTo>
                <a:lnTo>
                  <a:pt x="8592227" y="0"/>
                </a:lnTo>
                <a:lnTo>
                  <a:pt x="8592227" y="5864196"/>
                </a:lnTo>
                <a:lnTo>
                  <a:pt x="0" y="586419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6354580" y="2120679"/>
            <a:ext cx="11516212" cy="8807450"/>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Arimo Bold"/>
              </a:rPr>
              <a:t>Estrategia Nacional de Ciberseguridad en México</a:t>
            </a:r>
          </a:p>
          <a:p>
            <a:pPr algn="just">
              <a:lnSpc>
                <a:spcPts val="2800"/>
              </a:lnSpc>
              <a:spcBef>
                <a:spcPct val="0"/>
              </a:spcBef>
            </a:pPr>
            <a:endParaRPr lang="en-US" sz="2000">
              <a:solidFill>
                <a:srgbClr val="FFFFFF"/>
              </a:solidFill>
              <a:latin typeface="Arimo Bold"/>
            </a:endParaRPr>
          </a:p>
          <a:p>
            <a:pPr algn="just">
              <a:lnSpc>
                <a:spcPts val="2800"/>
              </a:lnSpc>
              <a:spcBef>
                <a:spcPct val="0"/>
              </a:spcBef>
            </a:pPr>
            <a:endParaRPr lang="en-US" sz="2000">
              <a:solidFill>
                <a:srgbClr val="FFFFFF"/>
              </a:solidFill>
              <a:latin typeface="Arimo Bold"/>
            </a:endParaRPr>
          </a:p>
          <a:p>
            <a:pPr algn="just">
              <a:lnSpc>
                <a:spcPts val="2800"/>
              </a:lnSpc>
              <a:spcBef>
                <a:spcPct val="0"/>
              </a:spcBef>
            </a:pPr>
            <a:r>
              <a:rPr lang="en-US" sz="2000">
                <a:solidFill>
                  <a:srgbClr val="FFFFFF"/>
                </a:solidFill>
                <a:latin typeface="Arimo Bold"/>
              </a:rPr>
              <a:t>Como medida de seguridad preventiva ante el creciente uso de las TIC, en 2017 se presenta la Estrategia Nacional de Ciberseguridad en México, la cual tiene el objetivo de establecer e identificar acciones de seguridad informática que pudiesen ser aplicadas a las áreas de política, económica y social. Dicha estrategia nacional de ciberseguridad siguen principios rectores como:</a:t>
            </a:r>
          </a:p>
          <a:p>
            <a:pPr algn="just">
              <a:lnSpc>
                <a:spcPts val="2800"/>
              </a:lnSpc>
              <a:spcBef>
                <a:spcPct val="0"/>
              </a:spcBef>
            </a:pPr>
            <a:endParaRPr lang="en-US" sz="2000">
              <a:solidFill>
                <a:srgbClr val="FFFFFF"/>
              </a:solidFill>
              <a:latin typeface="Arimo Bold"/>
            </a:endParaRPr>
          </a:p>
          <a:p>
            <a:pPr marL="431801" lvl="1" indent="-215900" algn="just">
              <a:lnSpc>
                <a:spcPts val="2800"/>
              </a:lnSpc>
              <a:buFont typeface="Arial"/>
              <a:buChar char="•"/>
            </a:pPr>
            <a:r>
              <a:rPr lang="en-US" sz="2000">
                <a:solidFill>
                  <a:srgbClr val="FFFFFF"/>
                </a:solidFill>
                <a:latin typeface="Arimo Bold"/>
              </a:rPr>
              <a:t>Perspectiva de derechos humanos.</a:t>
            </a:r>
          </a:p>
          <a:p>
            <a:pPr marL="431801" lvl="1" indent="-215900" algn="just">
              <a:lnSpc>
                <a:spcPts val="2800"/>
              </a:lnSpc>
              <a:buFont typeface="Arial"/>
              <a:buChar char="•"/>
            </a:pPr>
            <a:r>
              <a:rPr lang="en-US" sz="2000">
                <a:solidFill>
                  <a:srgbClr val="FFFFFF"/>
                </a:solidFill>
                <a:latin typeface="Arimo Bold"/>
              </a:rPr>
              <a:t>Enfoque basado en gestión de riesgo.</a:t>
            </a:r>
          </a:p>
          <a:p>
            <a:pPr marL="431801" lvl="1" indent="-215900" algn="just">
              <a:lnSpc>
                <a:spcPts val="2800"/>
              </a:lnSpc>
              <a:buFont typeface="Arial"/>
              <a:buChar char="•"/>
            </a:pPr>
            <a:r>
              <a:rPr lang="en-US" sz="2000">
                <a:solidFill>
                  <a:srgbClr val="FFFFFF"/>
                </a:solidFill>
                <a:latin typeface="Arimo Bold"/>
              </a:rPr>
              <a:t>Colaboración multidisciplinaria y de múltiples actores.</a:t>
            </a:r>
          </a:p>
          <a:p>
            <a:pPr marL="431801" lvl="1" indent="-215900" algn="just">
              <a:lnSpc>
                <a:spcPts val="2800"/>
              </a:lnSpc>
              <a:buFont typeface="Arial"/>
              <a:buChar char="•"/>
            </a:pPr>
            <a:endParaRPr lang="en-US" sz="2000">
              <a:solidFill>
                <a:srgbClr val="FFFFFF"/>
              </a:solidFill>
              <a:latin typeface="Arimo Bold"/>
            </a:endParaRPr>
          </a:p>
          <a:p>
            <a:pPr algn="just">
              <a:lnSpc>
                <a:spcPts val="2800"/>
              </a:lnSpc>
              <a:spcBef>
                <a:spcPct val="0"/>
              </a:spcBef>
            </a:pPr>
            <a:r>
              <a:rPr lang="en-US" sz="2000">
                <a:solidFill>
                  <a:srgbClr val="FFFFFF"/>
                </a:solidFill>
                <a:latin typeface="Arimo Bold"/>
              </a:rPr>
              <a:t>Por otra parte, aunque en materia de ciberseguridad en México no hay una ley para el delito cibernético, en el artículo N°211 del Código Penal se prevé el delito informático. Además, desde hace años ha estado funcionando el CERT-MX (Centro Nacional de Respuesta a Incidente Cibernético), encargados de prevenir y mitigar amenazas cibernéticas en el país azteca.</a:t>
            </a:r>
          </a:p>
          <a:p>
            <a:pPr algn="just">
              <a:lnSpc>
                <a:spcPts val="2800"/>
              </a:lnSpc>
              <a:spcBef>
                <a:spcPct val="0"/>
              </a:spcBef>
            </a:pPr>
            <a:endParaRPr lang="en-US" sz="2000">
              <a:solidFill>
                <a:srgbClr val="FFFFFF"/>
              </a:solidFill>
              <a:latin typeface="Arimo Bold"/>
            </a:endParaRPr>
          </a:p>
          <a:p>
            <a:pPr algn="just">
              <a:lnSpc>
                <a:spcPts val="2800"/>
              </a:lnSpc>
              <a:spcBef>
                <a:spcPct val="0"/>
              </a:spcBef>
            </a:pPr>
            <a:endParaRPr lang="en-US" sz="2000">
              <a:solidFill>
                <a:srgbClr val="FFFFFF"/>
              </a:solidFill>
              <a:latin typeface="Arimo Bold"/>
            </a:endParaRPr>
          </a:p>
          <a:p>
            <a:pPr algn="just">
              <a:lnSpc>
                <a:spcPts val="2800"/>
              </a:lnSpc>
              <a:spcBef>
                <a:spcPct val="0"/>
              </a:spcBef>
            </a:pPr>
            <a:endParaRPr lang="en-US" sz="2000">
              <a:solidFill>
                <a:srgbClr val="FFFFFF"/>
              </a:solidFill>
              <a:latin typeface="Arimo Bold"/>
            </a:endParaRPr>
          </a:p>
          <a:p>
            <a:pPr algn="just">
              <a:lnSpc>
                <a:spcPts val="2800"/>
              </a:lnSpc>
              <a:spcBef>
                <a:spcPct val="0"/>
              </a:spcBef>
            </a:pPr>
            <a:endParaRPr lang="en-US" sz="2000">
              <a:solidFill>
                <a:srgbClr val="FFFFFF"/>
              </a:solidFill>
              <a:latin typeface="Arimo Bold"/>
            </a:endParaRPr>
          </a:p>
          <a:p>
            <a:pPr algn="just">
              <a:lnSpc>
                <a:spcPts val="2800"/>
              </a:lnSpc>
              <a:spcBef>
                <a:spcPct val="0"/>
              </a:spcBef>
            </a:pPr>
            <a:endParaRPr lang="en-US" sz="2000">
              <a:solidFill>
                <a:srgbClr val="FFFFFF"/>
              </a:solidFill>
              <a:latin typeface="Arimo Bold"/>
            </a:endParaRPr>
          </a:p>
          <a:p>
            <a:pPr algn="just">
              <a:lnSpc>
                <a:spcPts val="2800"/>
              </a:lnSpc>
              <a:spcBef>
                <a:spcPct val="0"/>
              </a:spcBef>
            </a:pPr>
            <a:endParaRPr lang="en-US" sz="2000">
              <a:solidFill>
                <a:srgbClr val="FFFFFF"/>
              </a:solidFill>
              <a:latin typeface="Arimo Bold"/>
            </a:endParaRPr>
          </a:p>
          <a:p>
            <a:pPr algn="just">
              <a:lnSpc>
                <a:spcPts val="2800"/>
              </a:lnSpc>
              <a:spcBef>
                <a:spcPct val="0"/>
              </a:spcBef>
            </a:pPr>
            <a:endParaRPr lang="en-US" sz="2000">
              <a:solidFill>
                <a:srgbClr val="FFFFFF"/>
              </a:solidFill>
              <a:latin typeface="Arimo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5176472" y="5486660"/>
            <a:ext cx="13227113" cy="4800340"/>
          </a:xfrm>
          <a:custGeom>
            <a:avLst/>
            <a:gdLst/>
            <a:ahLst/>
            <a:cxnLst/>
            <a:rect l="l" t="t" r="r" b="b"/>
            <a:pathLst>
              <a:path w="13227113" h="4800340">
                <a:moveTo>
                  <a:pt x="0" y="0"/>
                </a:moveTo>
                <a:lnTo>
                  <a:pt x="13227113" y="0"/>
                </a:lnTo>
                <a:lnTo>
                  <a:pt x="13227113" y="4800340"/>
                </a:lnTo>
                <a:lnTo>
                  <a:pt x="0" y="4800340"/>
                </a:lnTo>
                <a:lnTo>
                  <a:pt x="0" y="0"/>
                </a:lnTo>
                <a:close/>
              </a:path>
            </a:pathLst>
          </a:custGeom>
          <a:blipFill>
            <a:blip r:embed="rId3"/>
            <a:stretch>
              <a:fillRect/>
            </a:stretch>
          </a:blipFill>
        </p:spPr>
      </p:sp>
      <p:sp>
        <p:nvSpPr>
          <p:cNvPr id="4" name="TextBox 4"/>
          <p:cNvSpPr txBox="1"/>
          <p:nvPr/>
        </p:nvSpPr>
        <p:spPr>
          <a:xfrm>
            <a:off x="7488975" y="1874842"/>
            <a:ext cx="2871639" cy="2529326"/>
          </a:xfrm>
          <a:prstGeom prst="rect">
            <a:avLst/>
          </a:prstGeom>
        </p:spPr>
        <p:txBody>
          <a:bodyPr lIns="0" tIns="0" rIns="0" bIns="0" rtlCol="0" anchor="t">
            <a:spAutoFit/>
          </a:bodyPr>
          <a:lstStyle/>
          <a:p>
            <a:pPr algn="ctr">
              <a:lnSpc>
                <a:spcPts val="2863"/>
              </a:lnSpc>
              <a:spcBef>
                <a:spcPct val="0"/>
              </a:spcBef>
            </a:pPr>
            <a:r>
              <a:rPr lang="en-US" sz="2045">
                <a:solidFill>
                  <a:srgbClr val="FFFFFF"/>
                </a:solidFill>
                <a:latin typeface="Arimo Bold"/>
              </a:rPr>
              <a:t>DarkReading ...</a:t>
            </a:r>
          </a:p>
          <a:p>
            <a:pPr algn="ctr">
              <a:lnSpc>
                <a:spcPts val="2863"/>
              </a:lnSpc>
              <a:spcBef>
                <a:spcPct val="0"/>
              </a:spcBef>
            </a:pPr>
            <a:r>
              <a:rPr lang="en-US" sz="2045">
                <a:solidFill>
                  <a:srgbClr val="FFFFFF"/>
                </a:solidFill>
                <a:latin typeface="Arimo Bold"/>
              </a:rPr>
              <a:t>Krebs on Security ...</a:t>
            </a:r>
          </a:p>
          <a:p>
            <a:pPr algn="ctr">
              <a:lnSpc>
                <a:spcPts val="2863"/>
              </a:lnSpc>
              <a:spcBef>
                <a:spcPct val="0"/>
              </a:spcBef>
            </a:pPr>
            <a:r>
              <a:rPr lang="en-US" sz="2045">
                <a:solidFill>
                  <a:srgbClr val="FFFFFF"/>
                </a:solidFill>
                <a:latin typeface="Arimo Bold"/>
              </a:rPr>
              <a:t>ThreatPost ...</a:t>
            </a:r>
          </a:p>
          <a:p>
            <a:pPr algn="ctr">
              <a:lnSpc>
                <a:spcPts val="2863"/>
              </a:lnSpc>
              <a:spcBef>
                <a:spcPct val="0"/>
              </a:spcBef>
            </a:pPr>
            <a:r>
              <a:rPr lang="en-US" sz="2045">
                <a:solidFill>
                  <a:srgbClr val="FFFFFF"/>
                </a:solidFill>
                <a:latin typeface="Arimo Bold"/>
              </a:rPr>
              <a:t>IT Security Guru ...</a:t>
            </a:r>
          </a:p>
          <a:p>
            <a:pPr algn="ctr">
              <a:lnSpc>
                <a:spcPts val="2863"/>
              </a:lnSpc>
              <a:spcBef>
                <a:spcPct val="0"/>
              </a:spcBef>
            </a:pPr>
            <a:r>
              <a:rPr lang="en-US" sz="2045">
                <a:solidFill>
                  <a:srgbClr val="FFFFFF"/>
                </a:solidFill>
                <a:latin typeface="Arimo Bold"/>
              </a:rPr>
              <a:t>Liquidmatrix ...</a:t>
            </a:r>
          </a:p>
          <a:p>
            <a:pPr algn="ctr">
              <a:lnSpc>
                <a:spcPts val="2863"/>
              </a:lnSpc>
              <a:spcBef>
                <a:spcPct val="0"/>
              </a:spcBef>
            </a:pPr>
            <a:r>
              <a:rPr lang="en-US" sz="2045">
                <a:solidFill>
                  <a:srgbClr val="FFFFFF"/>
                </a:solidFill>
                <a:latin typeface="Arimo Bold"/>
              </a:rPr>
              <a:t>Andrew Hay ...</a:t>
            </a:r>
          </a:p>
          <a:p>
            <a:pPr algn="ctr">
              <a:lnSpc>
                <a:spcPts val="2863"/>
              </a:lnSpc>
              <a:spcBef>
                <a:spcPct val="0"/>
              </a:spcBef>
            </a:pPr>
            <a:r>
              <a:rPr lang="en-US" sz="2045">
                <a:solidFill>
                  <a:srgbClr val="FFFFFF"/>
                </a:solidFill>
                <a:latin typeface="Arimo Bold"/>
              </a:rPr>
              <a:t>Schneier on Security ...</a:t>
            </a:r>
          </a:p>
        </p:txBody>
      </p:sp>
      <p:sp>
        <p:nvSpPr>
          <p:cNvPr id="5" name="TextBox 5"/>
          <p:cNvSpPr txBox="1"/>
          <p:nvPr/>
        </p:nvSpPr>
        <p:spPr>
          <a:xfrm>
            <a:off x="5555754" y="730129"/>
            <a:ext cx="7176492" cy="298571"/>
          </a:xfrm>
          <a:prstGeom prst="rect">
            <a:avLst/>
          </a:prstGeom>
        </p:spPr>
        <p:txBody>
          <a:bodyPr lIns="0" tIns="0" rIns="0" bIns="0" rtlCol="0" anchor="t">
            <a:spAutoFit/>
          </a:bodyPr>
          <a:lstStyle/>
          <a:p>
            <a:pPr algn="ctr">
              <a:lnSpc>
                <a:spcPts val="2443"/>
              </a:lnSpc>
              <a:spcBef>
                <a:spcPct val="0"/>
              </a:spcBef>
            </a:pPr>
            <a:r>
              <a:rPr lang="en-US" sz="1745">
                <a:solidFill>
                  <a:srgbClr val="FFFFFF"/>
                </a:solidFill>
                <a:latin typeface="Garet Bold"/>
              </a:rPr>
              <a:t>Si quieres saber más de Ciberseguridad, checa estos enlaces.</a:t>
            </a:r>
          </a:p>
        </p:txBody>
      </p:sp>
      <p:sp>
        <p:nvSpPr>
          <p:cNvPr id="6" name="TextBox 6"/>
          <p:cNvSpPr txBox="1"/>
          <p:nvPr/>
        </p:nvSpPr>
        <p:spPr>
          <a:xfrm>
            <a:off x="3647480" y="4975165"/>
            <a:ext cx="10993041" cy="298571"/>
          </a:xfrm>
          <a:prstGeom prst="rect">
            <a:avLst/>
          </a:prstGeom>
        </p:spPr>
        <p:txBody>
          <a:bodyPr lIns="0" tIns="0" rIns="0" bIns="0" rtlCol="0" anchor="t">
            <a:spAutoFit/>
          </a:bodyPr>
          <a:lstStyle/>
          <a:p>
            <a:pPr algn="ctr">
              <a:lnSpc>
                <a:spcPts val="2443"/>
              </a:lnSpc>
              <a:spcBef>
                <a:spcPct val="0"/>
              </a:spcBef>
            </a:pPr>
            <a:r>
              <a:rPr lang="en-US" sz="1745">
                <a:solidFill>
                  <a:srgbClr val="FFFFFF"/>
                </a:solidFill>
                <a:latin typeface="Garet Bold"/>
              </a:rPr>
              <a:t>Derechos a https://blog.lemontech.com/ciberseguridad-en-mexico-estrategia-estadisticas/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860</Words>
  <Application>Microsoft Office PowerPoint</Application>
  <PresentationFormat>Personalizado</PresentationFormat>
  <Paragraphs>66</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Glacial Indifference</vt:lpstr>
      <vt:lpstr>Glacial Indifference Italics</vt:lpstr>
      <vt:lpstr>Garet Bold</vt:lpstr>
      <vt:lpstr>Calibri</vt:lpstr>
      <vt:lpstr>Arimo</vt:lpstr>
      <vt:lpstr>Arimo Bold</vt:lpstr>
      <vt:lpstr>Cerebri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 EN MEXICO</dc:title>
  <dc:creator>Gladis Torres Ruiz</dc:creator>
  <cp:lastModifiedBy>Gladis Torres Ruiz</cp:lastModifiedBy>
  <cp:revision>2</cp:revision>
  <dcterms:created xsi:type="dcterms:W3CDTF">2006-08-16T00:00:00Z</dcterms:created>
  <dcterms:modified xsi:type="dcterms:W3CDTF">2023-06-16T23:10:43Z</dcterms:modified>
  <dc:identifier>DAFmBWRxLUg</dc:identifier>
</cp:coreProperties>
</file>