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5" r:id="rId4"/>
  </p:sldMasterIdLst>
  <p:notesMasterIdLst>
    <p:notesMasterId r:id="rId23"/>
  </p:notesMasterIdLst>
  <p:handoutMasterIdLst>
    <p:handoutMasterId r:id="rId24"/>
  </p:handoutMasterIdLst>
  <p:sldIdLst>
    <p:sldId id="1173" r:id="rId5"/>
    <p:sldId id="1174" r:id="rId6"/>
    <p:sldId id="1175" r:id="rId7"/>
    <p:sldId id="1176" r:id="rId8"/>
    <p:sldId id="1177" r:id="rId9"/>
    <p:sldId id="1178" r:id="rId10"/>
    <p:sldId id="1179" r:id="rId11"/>
    <p:sldId id="1180" r:id="rId12"/>
    <p:sldId id="1181" r:id="rId13"/>
    <p:sldId id="1182" r:id="rId14"/>
    <p:sldId id="1183" r:id="rId15"/>
    <p:sldId id="1184" r:id="rId16"/>
    <p:sldId id="1185" r:id="rId17"/>
    <p:sldId id="1186" r:id="rId18"/>
    <p:sldId id="1187" r:id="rId19"/>
    <p:sldId id="1188" r:id="rId20"/>
    <p:sldId id="1189" r:id="rId21"/>
    <p:sldId id="1190" r:id="rId22"/>
  </p:sldIdLst>
  <p:sldSz cx="12192000" cy="6858000"/>
  <p:notesSz cx="7010400" cy="92964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" pitchFamily="2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TIVIDAD DE APRENDIZAJE" id="{D9B5E423-6DA6-4B38-BECE-F713E5810ABD}">
          <p14:sldIdLst>
            <p14:sldId id="1173"/>
          </p14:sldIdLst>
        </p14:section>
        <p14:section name="Diapositivas para el ejemplo de la actividad interactiva" id="{2D722B3A-785D-4925-8005-C0CB9EF6EBA1}">
          <p14:sldIdLst>
            <p14:sldId id="1174"/>
            <p14:sldId id="1175"/>
            <p14:sldId id="1176"/>
            <p14:sldId id="1177"/>
            <p14:sldId id="1178"/>
            <p14:sldId id="1179"/>
            <p14:sldId id="1180"/>
            <p14:sldId id="1181"/>
            <p14:sldId id="1182"/>
            <p14:sldId id="1183"/>
            <p14:sldId id="1184"/>
            <p14:sldId id="1185"/>
            <p14:sldId id="1186"/>
            <p14:sldId id="1187"/>
            <p14:sldId id="1188"/>
            <p14:sldId id="1189"/>
            <p14:sldId id="11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89">
          <p15:clr>
            <a:srgbClr val="A4A3A4"/>
          </p15:clr>
        </p15:guide>
        <p15:guide id="2" orient="horz" pos="2024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pos="619">
          <p15:clr>
            <a:srgbClr val="A4A3A4"/>
          </p15:clr>
        </p15:guide>
        <p15:guide id="5" pos="2570">
          <p15:clr>
            <a:srgbClr val="A4A3A4"/>
          </p15:clr>
        </p15:guide>
        <p15:guide id="6" pos="5110">
          <p15:clr>
            <a:srgbClr val="A4A3A4"/>
          </p15:clr>
        </p15:guide>
        <p15:guide id="7" pos="70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3399"/>
    <a:srgbClr val="621132"/>
    <a:srgbClr val="F6BB00"/>
    <a:srgbClr val="FF6600"/>
    <a:srgbClr val="FFCC00"/>
    <a:srgbClr val="00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6" autoAdjust="0"/>
    <p:restoredTop sz="97122" autoAdjust="0"/>
  </p:normalViewPr>
  <p:slideViewPr>
    <p:cSldViewPr snapToGrid="0">
      <p:cViewPr>
        <p:scale>
          <a:sx n="80" d="100"/>
          <a:sy n="80" d="100"/>
        </p:scale>
        <p:origin x="-678" y="-288"/>
      </p:cViewPr>
      <p:guideLst>
        <p:guide orient="horz" pos="1389"/>
        <p:guide orient="horz" pos="2024"/>
        <p:guide orient="horz" pos="4020"/>
        <p:guide pos="619"/>
        <p:guide pos="2570"/>
        <p:guide pos="5110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18"/>
    </p:cViewPr>
  </p:sorterViewPr>
  <p:notesViewPr>
    <p:cSldViewPr snapToGrid="0">
      <p:cViewPr>
        <p:scale>
          <a:sx n="1" d="2"/>
          <a:sy n="1" d="2"/>
        </p:scale>
        <p:origin x="-2652" y="-9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7C527-7B1D-48C7-92A0-9EF6FE6468D0}" type="datetimeFigureOut">
              <a:rPr lang="es-MX"/>
              <a:pPr>
                <a:defRPr/>
              </a:pPr>
              <a:t>16/06/2023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4AFA70-419F-4958-9FB9-C0BD6C30400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23951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641A80-3203-4AFA-91D3-B3AE1A2884A1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36CB88-5E6D-47BC-AA53-F530D978DBE1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59653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mbre del cu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4" name="11 Rectángulo"/>
          <p:cNvSpPr/>
          <p:nvPr userDrawn="1"/>
        </p:nvSpPr>
        <p:spPr>
          <a:xfrm>
            <a:off x="1733550" y="1733550"/>
            <a:ext cx="8724900" cy="3028950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/>
          </p:nvPr>
        </p:nvSpPr>
        <p:spPr>
          <a:xfrm>
            <a:off x="1757548" y="1757300"/>
            <a:ext cx="8676000" cy="2988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3600" baseline="0">
                <a:latin typeface="Montserrat ExtraBold" panose="00000900000000000000" pitchFamily="2" charset="0"/>
              </a:defRPr>
            </a:lvl1pPr>
            <a:lvl2pPr>
              <a:defRPr sz="3600">
                <a:latin typeface="Montserrat ExtraBold" panose="00000900000000000000" pitchFamily="2" charset="0"/>
              </a:defRPr>
            </a:lvl2pPr>
            <a:lvl3pPr>
              <a:defRPr sz="3600">
                <a:latin typeface="Montserrat ExtraBold" panose="00000900000000000000" pitchFamily="2" charset="0"/>
              </a:defRPr>
            </a:lvl3pPr>
            <a:lvl4pPr>
              <a:defRPr sz="3600">
                <a:latin typeface="Montserrat ExtraBold" panose="00000900000000000000" pitchFamily="2" charset="0"/>
              </a:defRPr>
            </a:lvl4pPr>
            <a:lvl5pPr>
              <a:defRPr sz="3600">
                <a:latin typeface="Montserrat ExtraBold" panose="00000900000000000000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79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o base par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 userDrawn="1"/>
        </p:nvSpPr>
        <p:spPr>
          <a:xfrm>
            <a:off x="0" y="0"/>
            <a:ext cx="12192000" cy="606425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1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altLang="es-MX"/>
              <a:t>Haga clic para modificar los estilos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6023992" cy="5688484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3"/>
          </p:nvPr>
        </p:nvSpPr>
        <p:spPr>
          <a:xfrm>
            <a:off x="6096000" y="692696"/>
            <a:ext cx="6048000" cy="5688632"/>
          </a:xfrm>
          <a:prstGeom prst="rect">
            <a:avLst/>
          </a:prstGeom>
          <a:ln w="28575">
            <a:solidFill>
              <a:srgbClr val="621132"/>
            </a:solidFill>
          </a:ln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707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o prefabr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 userDrawn="1"/>
        </p:nvSpPr>
        <p:spPr>
          <a:xfrm>
            <a:off x="0" y="0"/>
            <a:ext cx="12192000" cy="628650"/>
          </a:xfrm>
          <a:prstGeom prst="rect">
            <a:avLst/>
          </a:prstGeom>
          <a:solidFill>
            <a:srgbClr val="F6B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2 Rectángulo"/>
          <p:cNvSpPr/>
          <p:nvPr userDrawn="1"/>
        </p:nvSpPr>
        <p:spPr>
          <a:xfrm>
            <a:off x="415925" y="1033463"/>
            <a:ext cx="11293475" cy="4964112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-28076" y="0"/>
            <a:ext cx="12220076" cy="612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>
          <a:xfrm>
            <a:off x="415636" y="1033153"/>
            <a:ext cx="11304587" cy="4968875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457200" indent="-457200">
              <a:buFont typeface="+mj-lt"/>
              <a:buAutoNum type="alphaLcPeriod"/>
              <a:defRPr sz="15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05431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o base para a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 userDrawn="1"/>
        </p:nvSpPr>
        <p:spPr>
          <a:xfrm>
            <a:off x="0" y="0"/>
            <a:ext cx="12192000" cy="61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2 Rectángulo"/>
          <p:cNvSpPr/>
          <p:nvPr userDrawn="1"/>
        </p:nvSpPr>
        <p:spPr>
          <a:xfrm>
            <a:off x="0" y="0"/>
            <a:ext cx="12192000" cy="665163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0" y="26509"/>
            <a:ext cx="12192000" cy="61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5"/>
          </p:nvPr>
        </p:nvSpPr>
        <p:spPr>
          <a:xfrm>
            <a:off x="28076" y="680339"/>
            <a:ext cx="12135848" cy="576064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95894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mulador de a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 userDrawn="1"/>
        </p:nvSpPr>
        <p:spPr>
          <a:xfrm>
            <a:off x="0" y="11113"/>
            <a:ext cx="12192000" cy="595312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0" y="11875"/>
            <a:ext cx="12192000" cy="612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2711624" cy="5688484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3"/>
          </p:nvPr>
        </p:nvSpPr>
        <p:spPr>
          <a:xfrm>
            <a:off x="2820014" y="728322"/>
            <a:ext cx="9288360" cy="5688632"/>
          </a:xfrm>
          <a:prstGeom prst="rect">
            <a:avLst/>
          </a:prstGeom>
          <a:ln w="28575">
            <a:solidFill>
              <a:srgbClr val="621132"/>
            </a:solidFill>
          </a:ln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272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alidación y Autoriz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2"/>
          <p:cNvGraphicFramePr>
            <a:graphicFrameLocks noGrp="1"/>
          </p:cNvGraphicFramePr>
          <p:nvPr/>
        </p:nvGraphicFramePr>
        <p:xfrm>
          <a:off x="1428750" y="1970088"/>
          <a:ext cx="9361488" cy="4419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9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2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488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Nombre del curso: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Diseñador Instruccional: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Elaboró: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/>
                    </a:p>
                    <a:p>
                      <a:endParaRPr lang="es-MX" sz="1400"/>
                    </a:p>
                    <a:p>
                      <a:endParaRPr lang="es-MX" sz="1400"/>
                    </a:p>
                    <a:p>
                      <a:endParaRPr lang="es-MX" sz="1400"/>
                    </a:p>
                    <a:p>
                      <a:endParaRPr lang="es-MX" sz="140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Validó: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  <a:p>
                      <a:endParaRPr lang="es-MX" sz="14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n 8" descr="Logotipo&#10;&#10;Descripción generada automáticamen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5" y="115888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/>
          <p:nvPr userDrawn="1"/>
        </p:nvSpPr>
        <p:spPr>
          <a:xfrm>
            <a:off x="7446963" y="276225"/>
            <a:ext cx="2609850" cy="47307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000" b="1">
                <a:ea typeface="MS Mincho"/>
                <a:cs typeface="Times New Roman"/>
              </a:rPr>
              <a:t> DIRECCIÓN DE ADMINISTRACIÓN</a:t>
            </a:r>
            <a:endParaRPr lang="es-MX">
              <a:ea typeface="MS Mincho"/>
              <a:cs typeface="Times New Roman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>
                <a:ea typeface="MS Mincho"/>
                <a:cs typeface="Times New Roman"/>
              </a:rPr>
              <a:t>Unidad de Personal</a:t>
            </a:r>
            <a:endParaRPr lang="es-MX">
              <a:ea typeface="MS Mincho"/>
              <a:cs typeface="Times New Roman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>
                <a:ea typeface="MS Mincho"/>
                <a:cs typeface="Times New Roman"/>
              </a:rPr>
              <a:t>Coordinación de Capacitación</a:t>
            </a:r>
            <a:endParaRPr lang="es-MX">
              <a:ea typeface="MS Mincho"/>
              <a:cs typeface="Times New Roman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_tradnl" sz="900">
                <a:ea typeface="MS Mincho"/>
                <a:cs typeface="Times New Roman"/>
              </a:rPr>
              <a:t> </a:t>
            </a:r>
            <a:endParaRPr lang="es-MX">
              <a:ea typeface="MS Mincho"/>
              <a:cs typeface="Times New Roman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900">
                <a:ea typeface="MS Mincho"/>
                <a:cs typeface="Times New Roman"/>
              </a:rPr>
              <a:t> </a:t>
            </a:r>
            <a:endParaRPr lang="es-MX">
              <a:ea typeface="MS Mincho"/>
              <a:cs typeface="Times New Roman"/>
            </a:endParaRPr>
          </a:p>
        </p:txBody>
      </p:sp>
      <p:sp>
        <p:nvSpPr>
          <p:cNvPr id="12" name="Text Box 2"/>
          <p:cNvSpPr txBox="1"/>
          <p:nvPr userDrawn="1"/>
        </p:nvSpPr>
        <p:spPr>
          <a:xfrm>
            <a:off x="1428750" y="1444625"/>
            <a:ext cx="9361488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100"/>
              <a:t>Con la finalidad de asegurar la calidad y certeza de la información del curso, es importante requisitar y firmar los siguientes campos, posteriormente esta lámina será enviada por correo electrónico, en formato </a:t>
            </a:r>
            <a:r>
              <a:rPr lang="es-MX" sz="1050"/>
              <a:t>PDF</a:t>
            </a:r>
            <a:r>
              <a:rPr lang="es-MX" sz="1100"/>
              <a:t>.</a:t>
            </a:r>
            <a:r>
              <a:rPr lang="es-ES_tradnl" sz="1050">
                <a:ea typeface="MS Mincho"/>
                <a:cs typeface="Times New Roman"/>
              </a:rPr>
              <a:t> </a:t>
            </a:r>
            <a:endParaRPr lang="es-MX" sz="2400">
              <a:ea typeface="MS Mincho"/>
              <a:cs typeface="Times New Roman"/>
            </a:endParaRPr>
          </a:p>
        </p:txBody>
      </p:sp>
      <p:sp>
        <p:nvSpPr>
          <p:cNvPr id="14" name="CuadroTexto 2"/>
          <p:cNvSpPr txBox="1">
            <a:spLocks noChangeArrowheads="1"/>
          </p:cNvSpPr>
          <p:nvPr userDrawn="1"/>
        </p:nvSpPr>
        <p:spPr bwMode="auto">
          <a:xfrm>
            <a:off x="0" y="836613"/>
            <a:ext cx="121920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ctr" eaLnBrk="1" hangingPunct="1">
              <a:defRPr/>
            </a:pPr>
            <a:r>
              <a:rPr lang="es-MX" altLang="es-MX" b="1" dirty="0"/>
              <a:t>Validación y autorización del Diseño Instruccional</a:t>
            </a:r>
          </a:p>
        </p:txBody>
      </p:sp>
      <p:cxnSp>
        <p:nvCxnSpPr>
          <p:cNvPr id="16" name="Conector recto 11"/>
          <p:cNvCxnSpPr/>
          <p:nvPr userDrawn="1"/>
        </p:nvCxnSpPr>
        <p:spPr>
          <a:xfrm>
            <a:off x="5956300" y="3513138"/>
            <a:ext cx="3598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2"/>
          <p:cNvCxnSpPr/>
          <p:nvPr userDrawn="1"/>
        </p:nvCxnSpPr>
        <p:spPr>
          <a:xfrm>
            <a:off x="5956300" y="4652963"/>
            <a:ext cx="3598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3"/>
          <p:cNvCxnSpPr/>
          <p:nvPr userDrawn="1"/>
        </p:nvCxnSpPr>
        <p:spPr>
          <a:xfrm>
            <a:off x="5956300" y="5767388"/>
            <a:ext cx="3598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>
          <a:xfrm>
            <a:off x="4724400" y="1969624"/>
            <a:ext cx="6062663" cy="883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1"/>
          </p:nvPr>
        </p:nvSpPr>
        <p:spPr>
          <a:xfrm>
            <a:off x="4731731" y="3530600"/>
            <a:ext cx="6048000" cy="216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2"/>
          </p:nvPr>
        </p:nvSpPr>
        <p:spPr>
          <a:xfrm>
            <a:off x="4731731" y="3767139"/>
            <a:ext cx="6048000" cy="216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/>
          </p:nvPr>
        </p:nvSpPr>
        <p:spPr>
          <a:xfrm>
            <a:off x="4731731" y="4670425"/>
            <a:ext cx="6048000" cy="2159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14"/>
          </p:nvPr>
        </p:nvSpPr>
        <p:spPr>
          <a:xfrm>
            <a:off x="4731731" y="4899025"/>
            <a:ext cx="6048000" cy="2159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15"/>
          </p:nvPr>
        </p:nvSpPr>
        <p:spPr>
          <a:xfrm>
            <a:off x="4731731" y="5779864"/>
            <a:ext cx="6048000" cy="2159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6"/>
          </p:nvPr>
        </p:nvSpPr>
        <p:spPr>
          <a:xfrm>
            <a:off x="4731731" y="6008688"/>
            <a:ext cx="6048000" cy="2160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306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at_Act_Ap_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/>
        </p:nvGraphicFramePr>
        <p:xfrm>
          <a:off x="0" y="0"/>
          <a:ext cx="12192001" cy="6486526"/>
        </p:xfrm>
        <a:graphic>
          <a:graphicData uri="http://schemas.openxmlformats.org/drawingml/2006/table">
            <a:tbl>
              <a:tblPr/>
              <a:tblGrid>
                <a:gridCol w="2442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2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8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9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¿Cómo funciona?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Entregables a SICAVI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Observaciones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62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¿Qué debe contener el documento de cada actividad de aprendizaje?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¿Quién elabora el documento?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51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Rompecabezas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Reconstruye una figura o imagen combinando de manera correcta cada pieza que contiene una parte de dicha figura o imagen.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Límite de tiempo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Número de piezas en las que se dividirá la imagen.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Archivo de la imagen que se va a dividir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Diseño instruccional propone la actividad y el contenido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Los formatos soportados para la imagen son JPG, GIF, PNG, tamaño máximo 6 MB, resolución, arriba de 400 píxeles.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24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Crucigrama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Encuentra las palabras a través de una definición de texto o multimedia.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1.Título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3.Límite de tiempo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4.Listado de palabras(mínimo 6, máximo 20) con sus respectivas pistas para adivinar las primeras. 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 pistas pueden ser texto, imagen o audio. Los formatos soportados para la imagen son JPG, GIF, PNG.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00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Sopa de letras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Introduce palabras para encontrar en la sopa de letras.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Límite de tiempo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Listado de palabras (mínimo 6, máximo 16).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670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Ruleta de palabras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Define palabras con las letras del alfabeto a través de texto o archivos multimedia para adivinarlas.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1.Título de la actividad.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Límite de tiempo para realizar la actividad. (5 segundos por palabra).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Número de intentos para realizar la actividad(de 1 a 10).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Listado de palabras (mínimo 15, máximo 26) con sus respectivas pistas.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 pistas pueden ser texto, imagen o audio. Los formatos soportados para la imagen son JPG, GIF, PNG.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724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Relacionar mosaico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Crea parejas de texto o multimedia para relacionarlos.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Límite de tiempo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Número de intentos (de 5 a 9)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Listado de elementos a relacionar (mínimo 4 parejas, máxmo 12 parejas).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que los elementos a emparejar estén ocultos, haciendo que se convierta en una actividad de memoria.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elementos a relacionar pueden ser textos, imágenes o audios, con todas las combinaciones posibles entre sí. 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2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at_Act_Ap_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/>
        </p:nvGraphicFramePr>
        <p:xfrm>
          <a:off x="0" y="0"/>
          <a:ext cx="12191999" cy="6462712"/>
        </p:xfrm>
        <a:graphic>
          <a:graphicData uri="http://schemas.openxmlformats.org/drawingml/2006/table">
            <a:tbl>
              <a:tblPr/>
              <a:tblGrid>
                <a:gridCol w="24420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20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85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8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¿Cómo funciona?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Entregables a SICAVI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Observaciones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8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¿Qué debe contener el documento de cada actividad de aprendizaje?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¿Quién elabora el documento?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57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Crea un cuestionario de tipo test con texto y archivos multimedia.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Número de preguntas para cada test.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Porcentaje de preguntas acertadas para considerar la actividad aprobada.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Límite de tiempo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Listado de preguntas son sus claves de respuestas para cada una.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Diseño instruccional propone la actividad y el contenido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de los siguientes tipos de preguntas: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 Opción múltiple con una respuesta.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 Abierta.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C)Opción múltiple con varias respuestas.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49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Relacionar columnas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Crea parejas de elementos de texto o multimedia para relacionarlos en columnas.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Límite de tiempo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Número de intentos (de 1 a 3)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Listado de elementos a relacionar o emparejar (mínimo 4 parejas, máximo 12 parejas).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elementos a relacionar pueden ser textos, imágenes o audios, con todas las combinaciones posibles entre sí. 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11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Completar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Completa un texto con las palabras que escojas.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Título de la actividad.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Número de intentos.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Límite de tiempo.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Forma de completar.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Texto que se va a completar.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Listado de palabras que se van a ocultar.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la forma de completar el texto: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a)Escribir la palabra.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b)Dar clic sobre la palabra en el listado.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358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Relacionar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Crea grupo de elementos relacionados para que sean agrupados.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Forma para realizar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Límite de tiempo.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Número de intentos.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la forma para realizar la actividad: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 Relacionar todos los elementos, encontrar la categoría a la que corresponde cada grupo de elementos.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 Encontrar los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miembos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un grupo, relacionar sólo un grupo de elementos con la categoría que correspondan, el resto de los elementos son distractores.</a:t>
                      </a:r>
                    </a:p>
                  </a:txBody>
                  <a:tcPr marL="5689" marR="5689" marT="5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68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at_Act_Ap_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/>
        </p:nvGraphicFramePr>
        <p:xfrm>
          <a:off x="0" y="0"/>
          <a:ext cx="12192000" cy="6483349"/>
        </p:xfrm>
        <a:graphic>
          <a:graphicData uri="http://schemas.openxmlformats.org/drawingml/2006/table">
            <a:tbl>
              <a:tblPr/>
              <a:tblGrid>
                <a:gridCol w="2442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2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8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56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¿Cómo funciona?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Entregables a SICAVI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Observaciones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¿Qué debe contener el documento de cada actividad de aprendizaje?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¿Quién elabora el documento?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70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Adivinanza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Adivina la respuesta o una imagen a través de pistas de texto y audio.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Título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Número de intentos (1 a 3 máximo).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Texto o imagen que se va  adivinar.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Pistas que se proporcionarán para la adivinanza (mínimo 4, máximo 10).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Diseño instruccional propone la actividad y el contenido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Las pistas pueden ser texto, imagen o audio. Los formatos soportados para la imagen son JPG, GIF, PNG.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97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Video Quiz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realiza por medio de videos bajados de youtube que se convierten en objetos educativos.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alumnos observan el video y en momentos determinados se les hacen preguntas que el autor coloca en puntos clave y se relacionadas con lo visto 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URL del video elegido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Indicar el rango al que corresponde la pregunta y el minuto en el que desea hacerla.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Listado de preguntas con sus claves de respuestas.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Indicar el tipo de respuesta ( Unica, Multiple).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Escoge un video de Youtube, secuéncialo y crea tu cuestionario. Esta actividad permite realizar preguntas sobre videos de forma interactiva en forma real.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926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Mapa interactivo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Dispon puntos de información o respuestas en la imagen que elijas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Indicar la forma de interacción.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Imagen que se ocupará.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Clave de respuestas.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la forma de interactuar en el mapa: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a)Escribir un texto para ubicar algo en el mapa.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b)Dar clic sobre el mapa.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17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Ordenar letras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Escoge una palabra para ordenar sus letras.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DInstrucciones.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Escribir la pregunta que aparecerá como enunciado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La palabra que da respuesta a ese enunciado y que es la que el participante ordenará letra por letra.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Definir la forma en que responderá el participante.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la forma de responder: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a)Escribir la palabra.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b)Dar clic en cada letra hasta ordenarlas todas.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C)Arrastrar cada letra.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añadir una imagen relacionada con la respuesta lo cual dará una pista al participante. Deberán integrar la imagen si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dse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decide que adicionarla como pista</a:t>
                      </a:r>
                    </a:p>
                  </a:txBody>
                  <a:tcPr marL="5941" marR="5941" marT="5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791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at_Act_Ap_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/>
        </p:nvGraphicFramePr>
        <p:xfrm>
          <a:off x="0" y="0"/>
          <a:ext cx="12192001" cy="6472239"/>
        </p:xfrm>
        <a:graphic>
          <a:graphicData uri="http://schemas.openxmlformats.org/drawingml/2006/table">
            <a:tbl>
              <a:tblPr/>
              <a:tblGrid>
                <a:gridCol w="2442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20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1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585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84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¿Cómo funciona?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Entregables a SICAVI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Observaciones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¿Qué debe contener el documento de cada actividad de aprendizaje?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¿Quién elabora el documento?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22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094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Ordenar palabras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Escoge una frase para ordenar sus palabras.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Escribir la pregunta que aparecerá como enunciado de la actividad.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La respuesta o frase que da respuesta a esa actividad 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Definir la forma en que responderá el participante.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Diseño instruccional propone la actividad y el contenido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puede elegir la forma de responder: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a)Escribir la respuesta.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b)Dar clic en cada palabra hasta ordenarlas todas.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02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Dictado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Crea un texto de dictado y secuéncialo a través de audios.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Este es un ejercicio principalmente destinado a la corrección de la escritura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Seleccionar si la corrección de lo escrito debe ser sensible a mayúsculas, acentos y a saltos de línea.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Redactar el texto que será la base para la corrección de la escritura y que servirá para grabarse y ser base para el dictado.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3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Verdadero o falso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 una respuesta a una pregunta en la que el participante puede seleccionar si es verdadero el texto o es falso.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Redactar preguntas con sus claves de respuestas.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6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Preguntas abiertas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Escribe la respuesta de manera breve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Titulo de la actividad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Instrucciones.</a:t>
                      </a:r>
                      <a:b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Redactar preguntas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este tipo de actividad no es posible calificar las respuestas, por lo que se sugiere su uso para preguntas de reflexión.</a:t>
                      </a:r>
                    </a:p>
                  </a:txBody>
                  <a:tcPr marL="7288" marR="7288" marT="72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608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 dirty="0">
              <a:solidFill>
                <a:srgbClr val="BFBFBF"/>
              </a:solidFill>
            </a:endParaRPr>
          </a:p>
        </p:txBody>
      </p:sp>
      <p:sp>
        <p:nvSpPr>
          <p:cNvPr id="5" name="3 Rectángulo"/>
          <p:cNvSpPr/>
          <p:nvPr userDrawn="1"/>
        </p:nvSpPr>
        <p:spPr>
          <a:xfrm>
            <a:off x="1770063" y="1757363"/>
            <a:ext cx="8643937" cy="28971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1 Rectángulo"/>
          <p:cNvSpPr/>
          <p:nvPr userDrawn="1"/>
        </p:nvSpPr>
        <p:spPr>
          <a:xfrm>
            <a:off x="1770063" y="1128713"/>
            <a:ext cx="86439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74825" y="1773238"/>
            <a:ext cx="8642350" cy="2879725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0" indent="0">
              <a:buFont typeface="+mj-lt"/>
              <a:buNone/>
              <a:defRPr sz="1500" baseline="0"/>
            </a:lvl1pPr>
            <a:lvl2pPr marL="685800" indent="-342900">
              <a:buFont typeface="+mj-lt"/>
              <a:buAutoNum type="arabicPeriod"/>
              <a:defRPr baseline="0"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1774825" y="1157104"/>
            <a:ext cx="8642350" cy="47964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45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mbre de mód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4" name="1 Rectángulo"/>
          <p:cNvSpPr/>
          <p:nvPr userDrawn="1"/>
        </p:nvSpPr>
        <p:spPr>
          <a:xfrm>
            <a:off x="1746250" y="1757363"/>
            <a:ext cx="8667750" cy="2838450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75520" y="1772816"/>
            <a:ext cx="8640960" cy="2808312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4789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Glosari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 dirty="0">
              <a:solidFill>
                <a:srgbClr val="BFBFBF"/>
              </a:solidFill>
            </a:endParaRPr>
          </a:p>
        </p:txBody>
      </p:sp>
      <p:sp>
        <p:nvSpPr>
          <p:cNvPr id="5" name="3 Rectángulo"/>
          <p:cNvSpPr/>
          <p:nvPr userDrawn="1"/>
        </p:nvSpPr>
        <p:spPr>
          <a:xfrm>
            <a:off x="1770063" y="1757363"/>
            <a:ext cx="8643937" cy="28971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1 Rectángulo"/>
          <p:cNvSpPr/>
          <p:nvPr userDrawn="1"/>
        </p:nvSpPr>
        <p:spPr>
          <a:xfrm>
            <a:off x="1770063" y="1128713"/>
            <a:ext cx="86439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74825" y="1773238"/>
            <a:ext cx="8642350" cy="2879725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0" indent="0">
              <a:buFont typeface="+mj-lt"/>
              <a:buNone/>
              <a:defRPr sz="1500" baseline="0"/>
            </a:lvl1pPr>
            <a:lvl2pPr marL="685800" indent="-342900">
              <a:buFont typeface="+mj-lt"/>
              <a:buAutoNum type="arabicPeriod"/>
              <a:defRPr baseline="0"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1774825" y="1157104"/>
            <a:ext cx="8642350" cy="47964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893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ibli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 dirty="0">
                <a:solidFill>
                  <a:srgbClr val="BFBFBF"/>
                </a:solidFill>
              </a:rPr>
              <a:t>Área libre de texto </a:t>
            </a:r>
            <a:r>
              <a:rPr lang="es-MX" altLang="es-MX" sz="1400" dirty="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 dirty="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 dirty="0">
              <a:solidFill>
                <a:srgbClr val="BFBFBF"/>
              </a:solidFill>
            </a:endParaRPr>
          </a:p>
        </p:txBody>
      </p:sp>
      <p:sp>
        <p:nvSpPr>
          <p:cNvPr id="5" name="3 Rectángulo"/>
          <p:cNvSpPr/>
          <p:nvPr userDrawn="1"/>
        </p:nvSpPr>
        <p:spPr>
          <a:xfrm>
            <a:off x="1770063" y="1757363"/>
            <a:ext cx="8643937" cy="28971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1 Rectángulo"/>
          <p:cNvSpPr/>
          <p:nvPr userDrawn="1"/>
        </p:nvSpPr>
        <p:spPr>
          <a:xfrm>
            <a:off x="1770063" y="1128713"/>
            <a:ext cx="86439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74825" y="1773238"/>
            <a:ext cx="8642350" cy="2879725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0" indent="0">
              <a:buFont typeface="+mj-lt"/>
              <a:buNone/>
              <a:defRPr sz="1500" baseline="0"/>
            </a:lvl1pPr>
            <a:lvl2pPr marL="685800" indent="-342900">
              <a:buFont typeface="+mj-lt"/>
              <a:buAutoNum type="arabicPeriod"/>
              <a:defRPr baseline="0"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1774825" y="1157104"/>
            <a:ext cx="8642350" cy="47964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70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t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3" name="CuadroTexto 1"/>
          <p:cNvSpPr txBox="1">
            <a:spLocks noChangeArrowheads="1"/>
          </p:cNvSpPr>
          <p:nvPr userDrawn="1"/>
        </p:nvSpPr>
        <p:spPr bwMode="auto">
          <a:xfrm>
            <a:off x="1200150" y="2128838"/>
            <a:ext cx="9791700" cy="193833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2400"/>
              <a:t>El lenguaje empleado en el presente curso, actividades, materiales y recursos de aprendizaje, no busca generar ninguna distinción, ni marcar diferencias entre hombres y mujeres, por lo que las referencias o alusiones en la redacción hechas hacia un género representan a ambos sexos.</a:t>
            </a:r>
          </a:p>
        </p:txBody>
      </p:sp>
    </p:spTree>
    <p:extLst>
      <p:ext uri="{BB962C8B-B14F-4D97-AF65-F5344CB8AC3E}">
        <p14:creationId xmlns:p14="http://schemas.microsoft.com/office/powerpoint/2010/main" val="227978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6516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5" name="3 Rectángulo"/>
          <p:cNvSpPr/>
          <p:nvPr userDrawn="1"/>
        </p:nvSpPr>
        <p:spPr>
          <a:xfrm>
            <a:off x="1344613" y="1033463"/>
            <a:ext cx="9502775" cy="49164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1 Rectángulo"/>
          <p:cNvSpPr/>
          <p:nvPr userDrawn="1"/>
        </p:nvSpPr>
        <p:spPr>
          <a:xfrm>
            <a:off x="1344613" y="404813"/>
            <a:ext cx="95027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1344613" y="404813"/>
            <a:ext cx="950277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ctr" eaLnBrk="1" hangingPunct="1">
              <a:defRPr/>
            </a:pPr>
            <a:r>
              <a:rPr lang="es-MX" altLang="es-MX" sz="2400">
                <a:latin typeface="Montserrat SemiBold" panose="00000700000000000000" pitchFamily="2" charset="0"/>
              </a:rPr>
              <a:t>Temario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343472" y="1052736"/>
            <a:ext cx="9505056" cy="4896544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400050" indent="-400050">
              <a:buFont typeface="+mj-lt"/>
              <a:buAutoNum type="romanUcPeriod"/>
              <a:defRPr sz="1500" baseline="0"/>
            </a:lvl1pPr>
            <a:lvl2pPr marL="685800" indent="-342900">
              <a:buFont typeface="+mj-lt"/>
              <a:buAutoNum type="arabicPeriod"/>
              <a:defRPr sz="1500" baseline="0"/>
            </a:lvl2pPr>
            <a:lvl3pPr marL="685800" indent="0">
              <a:buFont typeface="+mj-lt"/>
              <a:buNone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6164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5" name="3 Rectángulo"/>
          <p:cNvSpPr/>
          <p:nvPr userDrawn="1"/>
        </p:nvSpPr>
        <p:spPr>
          <a:xfrm>
            <a:off x="1770063" y="1757363"/>
            <a:ext cx="8643937" cy="28971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1 Rectángulo"/>
          <p:cNvSpPr/>
          <p:nvPr userDrawn="1"/>
        </p:nvSpPr>
        <p:spPr>
          <a:xfrm>
            <a:off x="1770063" y="1128713"/>
            <a:ext cx="8643937" cy="5222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74825" y="1773238"/>
            <a:ext cx="8642350" cy="2879725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0" indent="0">
              <a:buFont typeface="+mj-lt"/>
              <a:buNone/>
              <a:defRPr sz="1500" baseline="0"/>
            </a:lvl1pPr>
            <a:lvl2pPr marL="685800" indent="-342900">
              <a:buFont typeface="+mj-lt"/>
              <a:buAutoNum type="arabicPeriod"/>
              <a:defRPr baseline="0"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>
          <a:xfrm>
            <a:off x="1774825" y="1157104"/>
            <a:ext cx="8642350" cy="47964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4417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7" name="4 Rectángulo"/>
          <p:cNvSpPr/>
          <p:nvPr userDrawn="1"/>
        </p:nvSpPr>
        <p:spPr>
          <a:xfrm>
            <a:off x="1770063" y="1757363"/>
            <a:ext cx="4325937" cy="28971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" name="6 Rectángulo"/>
          <p:cNvSpPr/>
          <p:nvPr userDrawn="1"/>
        </p:nvSpPr>
        <p:spPr>
          <a:xfrm>
            <a:off x="6257925" y="1757363"/>
            <a:ext cx="4156075" cy="2897187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1 Rectángulo"/>
          <p:cNvSpPr/>
          <p:nvPr userDrawn="1"/>
        </p:nvSpPr>
        <p:spPr>
          <a:xfrm>
            <a:off x="1770063" y="1128713"/>
            <a:ext cx="8656637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74825" y="1773238"/>
            <a:ext cx="4321175" cy="2879725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marL="0" indent="0">
              <a:buFont typeface="+mj-lt"/>
              <a:buNone/>
              <a:defRPr sz="1500" baseline="0"/>
            </a:lvl1pPr>
            <a:lvl2pPr marL="685800" indent="-342900">
              <a:buFont typeface="+mj-lt"/>
              <a:buAutoNum type="arabicPeriod"/>
              <a:defRPr baseline="0"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1774825" y="1157104"/>
            <a:ext cx="8642350" cy="47964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57925" y="1757363"/>
            <a:ext cx="4168775" cy="2897187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75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 userDrawn="1"/>
        </p:nvSpPr>
        <p:spPr bwMode="auto">
          <a:xfrm>
            <a:off x="0" y="-26988"/>
            <a:ext cx="12192000" cy="651510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just" eaLnBrk="1" hangingPunct="1">
              <a:defRPr/>
            </a:pP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 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</a:t>
            </a:r>
            <a:r>
              <a:rPr lang="es-MX" altLang="es-MX" sz="1400">
                <a:solidFill>
                  <a:srgbClr val="BFBFBF"/>
                </a:solidFill>
              </a:rPr>
              <a:t>Área libre de texto </a:t>
            </a:r>
            <a:r>
              <a:rPr lang="es-MX" altLang="es-MX" sz="1400">
                <a:solidFill>
                  <a:srgbClr val="BFBFBF"/>
                </a:solidFill>
                <a:sym typeface="Symbol" panose="05050102010706020507" pitchFamily="18" charset="2"/>
              </a:rPr>
              <a:t> </a:t>
            </a:r>
            <a:r>
              <a:rPr lang="es-MX" altLang="es-MX" sz="1400">
                <a:solidFill>
                  <a:srgbClr val="BFBFBF"/>
                </a:solidFill>
              </a:rPr>
              <a:t>Área</a:t>
            </a:r>
          </a:p>
          <a:p>
            <a:pPr algn="just" eaLnBrk="1" hangingPunct="1">
              <a:defRPr/>
            </a:pPr>
            <a:endParaRPr lang="es-MX" altLang="es-MX" sz="1400">
              <a:solidFill>
                <a:srgbClr val="BFBFBF"/>
              </a:solidFill>
            </a:endParaRPr>
          </a:p>
        </p:txBody>
      </p:sp>
      <p:sp>
        <p:nvSpPr>
          <p:cNvPr id="7" name="1 Rectángulo"/>
          <p:cNvSpPr/>
          <p:nvPr userDrawn="1"/>
        </p:nvSpPr>
        <p:spPr>
          <a:xfrm>
            <a:off x="261938" y="238125"/>
            <a:ext cx="11672887" cy="485775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" name="2 Rectángulo"/>
          <p:cNvSpPr/>
          <p:nvPr userDrawn="1"/>
        </p:nvSpPr>
        <p:spPr>
          <a:xfrm>
            <a:off x="261938" y="831850"/>
            <a:ext cx="11672887" cy="5378450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275709" y="260648"/>
            <a:ext cx="11665296" cy="47964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261938" y="831850"/>
            <a:ext cx="11672887" cy="53784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6221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ctividad de Aprendiza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Tabla"/>
          <p:cNvGraphicFramePr>
            <a:graphicFrameLocks noGrp="1"/>
          </p:cNvGraphicFramePr>
          <p:nvPr/>
        </p:nvGraphicFramePr>
        <p:xfrm>
          <a:off x="11113" y="404813"/>
          <a:ext cx="12179299" cy="6048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3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4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53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9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43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1473">
                <a:tc>
                  <a:txBody>
                    <a:bodyPr/>
                    <a:lstStyle/>
                    <a:p>
                      <a:r>
                        <a:rPr lang="es-MX" sz="1000" b="1" dirty="0">
                          <a:latin typeface="Montserrat" panose="00000500000000000000" pitchFamily="2" charset="0"/>
                        </a:rPr>
                        <a:t>Tipo de actividad</a:t>
                      </a: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000" dirty="0">
                        <a:latin typeface="+mn-lt"/>
                      </a:endParaRP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Montserrat" panose="00000500000000000000" pitchFamily="2" charset="0"/>
                        </a:rPr>
                        <a:t>Límite de tiempo</a:t>
                      </a: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000">
                        <a:latin typeface="+mn-lt"/>
                      </a:endParaRP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Montserrat" panose="00000500000000000000" pitchFamily="2" charset="0"/>
                        </a:rPr>
                        <a:t>No.</a:t>
                      </a:r>
                      <a:r>
                        <a:rPr lang="es-MX" sz="1000" b="1" baseline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000" b="1">
                          <a:latin typeface="Montserrat" panose="00000500000000000000" pitchFamily="2" charset="0"/>
                        </a:rPr>
                        <a:t>de intentos</a:t>
                      </a: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>
                        <a:latin typeface="+mn-lt"/>
                      </a:endParaRP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8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Montserrat" panose="00000500000000000000" pitchFamily="2" charset="0"/>
                        </a:rPr>
                        <a:t>Elementos indispensables para el funcionamiento</a:t>
                      </a: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s-MX" sz="1000">
                        <a:latin typeface="+mn-lt"/>
                      </a:endParaRP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>
                        <a:latin typeface="+mn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>
                        <a:latin typeface="+mn-lt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54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>
                          <a:latin typeface="Montserrat" panose="00000500000000000000" pitchFamily="2" charset="0"/>
                        </a:rPr>
                        <a:t>Instrucciones para el participante</a:t>
                      </a: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es-MX" sz="1000">
                        <a:latin typeface="+mn-lt"/>
                      </a:endParaRP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473">
                <a:tc gridSpan="6">
                  <a:txBody>
                    <a:bodyPr/>
                    <a:lstStyle/>
                    <a:p>
                      <a:pPr algn="ctr"/>
                      <a:r>
                        <a:rPr lang="es-MX" sz="1000" b="1" kern="120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Ítems y claves de respuestas </a:t>
                      </a:r>
                      <a:r>
                        <a:rPr lang="es-MX" sz="1000" b="1" kern="120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(rojo)</a:t>
                      </a:r>
                    </a:p>
                  </a:txBody>
                  <a:tcPr marL="68587" marR="68587" marT="45266" marB="452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s-MX" sz="1300" b="0" u="non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4194">
                <a:tc gridSpan="6">
                  <a:txBody>
                    <a:bodyPr/>
                    <a:lstStyle/>
                    <a:p>
                      <a:pPr lvl="0" algn="just"/>
                      <a:endParaRPr lang="es-MX" sz="1100" b="0" u="non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45266" marB="452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vl="0" algn="just"/>
                      <a:endParaRPr lang="es-MX" sz="1300" b="0" u="non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3 Rectángulo"/>
          <p:cNvSpPr/>
          <p:nvPr userDrawn="1"/>
        </p:nvSpPr>
        <p:spPr>
          <a:xfrm>
            <a:off x="0" y="0"/>
            <a:ext cx="12192000" cy="39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Rectángulo 8"/>
          <p:cNvSpPr/>
          <p:nvPr userDrawn="1"/>
        </p:nvSpPr>
        <p:spPr>
          <a:xfrm>
            <a:off x="0" y="0"/>
            <a:ext cx="12192000" cy="3921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/>
              <a:t>ACTIVIDAD DE APRENDIZAJE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0" y="2348880"/>
            <a:ext cx="12177713" cy="410430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1774825" y="404813"/>
            <a:ext cx="4879975" cy="29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774825" y="692150"/>
            <a:ext cx="10402888" cy="6318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4"/>
          </p:nvPr>
        </p:nvSpPr>
        <p:spPr>
          <a:xfrm>
            <a:off x="1774825" y="1374775"/>
            <a:ext cx="10402888" cy="652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5"/>
          </p:nvPr>
        </p:nvSpPr>
        <p:spPr>
          <a:xfrm>
            <a:off x="8399463" y="392113"/>
            <a:ext cx="1081087" cy="2873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6"/>
          </p:nvPr>
        </p:nvSpPr>
        <p:spPr>
          <a:xfrm>
            <a:off x="10920413" y="392113"/>
            <a:ext cx="1257300" cy="3000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93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terial con diseño edi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/>
          <p:nvPr userDrawn="1"/>
        </p:nvSpPr>
        <p:spPr>
          <a:xfrm>
            <a:off x="0" y="0"/>
            <a:ext cx="12192000" cy="641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8" name="2 Rectángulo"/>
          <p:cNvSpPr/>
          <p:nvPr userDrawn="1"/>
        </p:nvSpPr>
        <p:spPr>
          <a:xfrm>
            <a:off x="6130925" y="688975"/>
            <a:ext cx="5994400" cy="5688013"/>
          </a:xfrm>
          <a:prstGeom prst="rect">
            <a:avLst/>
          </a:prstGeom>
          <a:solidFill>
            <a:schemeClr val="bg1"/>
          </a:solidFill>
          <a:ln w="28575">
            <a:solidFill>
              <a:srgbClr val="621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-28076" y="-1"/>
            <a:ext cx="12220076" cy="641349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s-MX" altLang="es-MX" sz="2000" b="1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altLang="es-MX"/>
              <a:t>Haga clic para modificar los estilos de texto del patrón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6023992" cy="5688484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2"/>
          </p:nvPr>
        </p:nvSpPr>
        <p:spPr>
          <a:xfrm>
            <a:off x="6130925" y="665163"/>
            <a:ext cx="5994400" cy="5711825"/>
          </a:xfrm>
          <a:prstGeom prst="rect">
            <a:avLst/>
          </a:prstGeom>
        </p:spPr>
        <p:txBody>
          <a:bodyPr/>
          <a:lstStyle>
            <a:lvl1pPr>
              <a:defRPr sz="1500" baseline="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329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6473825"/>
            <a:ext cx="8572500" cy="395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27" name="Rectángulo 16"/>
          <p:cNvSpPr>
            <a:spLocks noChangeArrowheads="1"/>
          </p:cNvSpPr>
          <p:nvPr userDrawn="1"/>
        </p:nvSpPr>
        <p:spPr bwMode="auto">
          <a:xfrm>
            <a:off x="3633788" y="6610350"/>
            <a:ext cx="2647950" cy="1905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eaLnBrk="1" hangingPunct="1">
              <a:lnSpc>
                <a:spcPts val="725"/>
              </a:lnSpc>
              <a:defRPr/>
            </a:pPr>
            <a:r>
              <a:rPr lang="es-MX" altLang="es-MX" sz="1000" b="1">
                <a:solidFill>
                  <a:schemeClr val="bg1"/>
                </a:solidFill>
                <a:latin typeface="Soberana Titular"/>
              </a:rPr>
              <a:t>Coordinación de Capacitación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0" y="6473825"/>
            <a:ext cx="1343025" cy="395288"/>
          </a:xfrm>
          <a:prstGeom prst="rect">
            <a:avLst/>
          </a:prstGeom>
          <a:solidFill>
            <a:srgbClr val="B4B4B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029" name="Rectángulo 7"/>
          <p:cNvSpPr>
            <a:spLocks noChangeArrowheads="1"/>
          </p:cNvSpPr>
          <p:nvPr userDrawn="1"/>
        </p:nvSpPr>
        <p:spPr bwMode="auto">
          <a:xfrm>
            <a:off x="8572500" y="6473825"/>
            <a:ext cx="3619500" cy="39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9pPr>
          </a:lstStyle>
          <a:p>
            <a:pPr algn="ctr" eaLnBrk="1" hangingPunct="1">
              <a:defRPr/>
            </a:pPr>
            <a:endParaRPr lang="es-MX" altLang="es-MX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  <p:pic>
        <p:nvPicPr>
          <p:cNvPr id="1030" name="Imagen 9" descr="Imagen que contiene Aplicación&#10;&#10;Descripción generada automáticament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5" r="56776" b="31371"/>
          <a:stretch>
            <a:fillRect/>
          </a:stretch>
        </p:blipFill>
        <p:spPr bwMode="auto">
          <a:xfrm>
            <a:off x="9661525" y="6500813"/>
            <a:ext cx="14414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  <p:sldLayoutId id="2147484989" r:id="rId12"/>
    <p:sldLayoutId id="2147484990" r:id="rId13"/>
    <p:sldLayoutId id="2147484991" r:id="rId14"/>
    <p:sldLayoutId id="2147484992" r:id="rId15"/>
    <p:sldLayoutId id="2147484993" r:id="rId16"/>
    <p:sldLayoutId id="2147484994" r:id="rId17"/>
    <p:sldLayoutId id="2147484995" r:id="rId18"/>
    <p:sldLayoutId id="2147484996" r:id="rId19"/>
    <p:sldLayoutId id="2147484997" r:id="rId20"/>
    <p:sldLayoutId id="2147484998" r:id="rId2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6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Montserrat SemiBold" panose="00000700000000000000" pitchFamily="2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 bwMode="auto">
          <a:xfrm>
            <a:off x="15765" y="0"/>
            <a:ext cx="12192001" cy="68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1329070" y="669851"/>
            <a:ext cx="616688" cy="287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15765" y="0"/>
            <a:ext cx="1313305" cy="1265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1329070" y="0"/>
            <a:ext cx="10862930" cy="632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1945758" y="632637"/>
            <a:ext cx="10246242" cy="430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509823" y="1073889"/>
            <a:ext cx="435935" cy="20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0" y="6337005"/>
            <a:ext cx="12207766" cy="520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5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4"/>
          <a:stretch/>
        </p:blipFill>
        <p:spPr bwMode="auto">
          <a:xfrm>
            <a:off x="0" y="0"/>
            <a:ext cx="12191999" cy="687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0" y="2459421"/>
            <a:ext cx="1749972" cy="116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-1" y="1"/>
            <a:ext cx="1219200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6353502" y="3626069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0" y="5912068"/>
            <a:ext cx="12192000" cy="945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0" y="3641834"/>
            <a:ext cx="1749972" cy="227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-1" y="1"/>
            <a:ext cx="1986456" cy="2317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8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1008993" y="141890"/>
            <a:ext cx="504497" cy="236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-15767" y="1"/>
            <a:ext cx="1008994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576548" y="1"/>
            <a:ext cx="10615451" cy="1072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110359" y="1245475"/>
            <a:ext cx="1576551" cy="4918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-31534" y="6274678"/>
            <a:ext cx="12207768" cy="62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6400799" y="3547242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"/>
          <a:stretch/>
        </p:blipFill>
        <p:spPr bwMode="auto">
          <a:xfrm>
            <a:off x="-1" y="0"/>
            <a:ext cx="12192001" cy="686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441434" y="362607"/>
            <a:ext cx="378372" cy="56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914396" y="0"/>
            <a:ext cx="11277603" cy="1103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1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4635062" y="4713890"/>
            <a:ext cx="882869" cy="141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9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"/>
          <a:stretch/>
        </p:blipFill>
        <p:spPr bwMode="auto">
          <a:xfrm>
            <a:off x="0" y="-1"/>
            <a:ext cx="12192000" cy="686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5912069" y="4556234"/>
            <a:ext cx="945931" cy="72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0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8087710" y="5644055"/>
            <a:ext cx="867104" cy="220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2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 bwMode="auto">
          <a:xfrm>
            <a:off x="0" y="-1"/>
            <a:ext cx="12192000" cy="68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9412014" y="346841"/>
            <a:ext cx="677917" cy="20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0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9443545" y="551793"/>
            <a:ext cx="1781503" cy="20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7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"/>
          <a:stretch/>
        </p:blipFill>
        <p:spPr bwMode="auto">
          <a:xfrm>
            <a:off x="0" y="1"/>
            <a:ext cx="12192000" cy="6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Inicio">
            <a:hlinkClick r:id="" action="ppaction://noaction" highlightClick="1"/>
          </p:cNvPr>
          <p:cNvSpPr/>
          <p:nvPr/>
        </p:nvSpPr>
        <p:spPr>
          <a:xfrm>
            <a:off x="9506607" y="5013434"/>
            <a:ext cx="1876096" cy="1261242"/>
          </a:xfrm>
          <a:prstGeom prst="actionButtonHome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4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2317898" y="1073888"/>
            <a:ext cx="861237" cy="829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0" y="0"/>
            <a:ext cx="12192000" cy="96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0" y="6305107"/>
            <a:ext cx="12192000" cy="552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1360967" y="1073888"/>
            <a:ext cx="882503" cy="32641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2243470" y="1903228"/>
            <a:ext cx="1871330" cy="2434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3242929" y="967563"/>
            <a:ext cx="850605" cy="935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1318161" y="688760"/>
            <a:ext cx="593766" cy="296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1318161" y="368135"/>
            <a:ext cx="593766" cy="30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5" action="ppaction://hlinksldjump"/>
          </p:cNvPr>
          <p:cNvSpPr/>
          <p:nvPr/>
        </p:nvSpPr>
        <p:spPr>
          <a:xfrm>
            <a:off x="-1" y="1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1911926" y="-7883"/>
            <a:ext cx="10280073" cy="1127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5" action="ppaction://hlinksldjump"/>
          </p:cNvPr>
          <p:cNvSpPr/>
          <p:nvPr/>
        </p:nvSpPr>
        <p:spPr>
          <a:xfrm>
            <a:off x="-1" y="6432332"/>
            <a:ext cx="12192000" cy="42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3 Rectángulo"/>
          <p:cNvSpPr/>
          <p:nvPr/>
        </p:nvSpPr>
        <p:spPr>
          <a:xfrm>
            <a:off x="0" y="0"/>
            <a:ext cx="12192000" cy="644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560674" y="1837224"/>
            <a:ext cx="7070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ERROR VUELVE A INTENTARLO</a:t>
            </a:r>
          </a:p>
        </p:txBody>
      </p:sp>
      <p:sp>
        <p:nvSpPr>
          <p:cNvPr id="6" name="5 Botón de acción: Volver">
            <a:hlinkClick r:id="rId2" action="ppaction://hlinksldjump" highlightClick="1"/>
          </p:cNvPr>
          <p:cNvSpPr/>
          <p:nvPr/>
        </p:nvSpPr>
        <p:spPr>
          <a:xfrm>
            <a:off x="5372986" y="3657600"/>
            <a:ext cx="1336158" cy="1084521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392479" y="4752753"/>
            <a:ext cx="129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DA CLIC PARA VOLVER A INICIAR</a:t>
            </a:r>
          </a:p>
        </p:txBody>
      </p:sp>
    </p:spTree>
    <p:extLst>
      <p:ext uri="{BB962C8B-B14F-4D97-AF65-F5344CB8AC3E}">
        <p14:creationId xmlns:p14="http://schemas.microsoft.com/office/powerpoint/2010/main" val="19283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2271262" y="1014317"/>
            <a:ext cx="897246" cy="90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-1" y="1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1970328" y="0"/>
            <a:ext cx="10221672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350579" y="1974437"/>
            <a:ext cx="2732690" cy="237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1450427" y="1014317"/>
            <a:ext cx="777766" cy="936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3168508" y="1014317"/>
            <a:ext cx="914761" cy="10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-21024" y="6353502"/>
            <a:ext cx="12213023" cy="509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43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"/>
          <a:stretch/>
        </p:blipFill>
        <p:spPr bwMode="auto">
          <a:xfrm>
            <a:off x="0" y="-1"/>
            <a:ext cx="12192000" cy="690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1336247" y="743025"/>
            <a:ext cx="580571" cy="271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1336247" y="360065"/>
            <a:ext cx="580571" cy="331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-1" y="1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1916818" y="-5255"/>
            <a:ext cx="10275182" cy="1019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5" action="ppaction://hlinksldjump"/>
          </p:cNvPr>
          <p:cNvSpPr/>
          <p:nvPr/>
        </p:nvSpPr>
        <p:spPr>
          <a:xfrm>
            <a:off x="6455319" y="3454350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5" action="ppaction://hlinksldjump"/>
          </p:cNvPr>
          <p:cNvSpPr/>
          <p:nvPr/>
        </p:nvSpPr>
        <p:spPr>
          <a:xfrm>
            <a:off x="-2" y="6479628"/>
            <a:ext cx="12192001" cy="429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7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6"/>
          <a:stretch/>
        </p:blipFill>
        <p:spPr bwMode="auto">
          <a:xfrm>
            <a:off x="-2" y="-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2275806" y="960533"/>
            <a:ext cx="886691" cy="84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-1" y="1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1198179" y="1"/>
            <a:ext cx="10993820" cy="960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1350579" y="1949669"/>
            <a:ext cx="2732690" cy="2401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4" action="ppaction://hlinksldjump"/>
          </p:cNvPr>
          <p:cNvSpPr/>
          <p:nvPr/>
        </p:nvSpPr>
        <p:spPr>
          <a:xfrm>
            <a:off x="6285186" y="3573518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-131382" y="6230005"/>
            <a:ext cx="12475781" cy="62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1389892" y="1124607"/>
            <a:ext cx="793732" cy="825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3209795" y="1093075"/>
            <a:ext cx="941792" cy="764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8"/>
          <a:stretch/>
        </p:blipFill>
        <p:spPr bwMode="auto">
          <a:xfrm>
            <a:off x="0" y="0"/>
            <a:ext cx="12192000" cy="68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hlinkClick r:id="rId3" action="ppaction://hlinksldjump"/>
          </p:cNvPr>
          <p:cNvSpPr/>
          <p:nvPr/>
        </p:nvSpPr>
        <p:spPr>
          <a:xfrm>
            <a:off x="1296460" y="718798"/>
            <a:ext cx="612238" cy="289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1296460" y="386290"/>
            <a:ext cx="612238" cy="27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-1" y="1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>
            <a:hlinkClick r:id="rId5" action="ppaction://hlinksldjump"/>
          </p:cNvPr>
          <p:cNvSpPr/>
          <p:nvPr/>
        </p:nvSpPr>
        <p:spPr>
          <a:xfrm>
            <a:off x="-1" y="6432331"/>
            <a:ext cx="12391698" cy="46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>
            <a:hlinkClick r:id="rId5" action="ppaction://hlinksldjump"/>
          </p:cNvPr>
          <p:cNvSpPr/>
          <p:nvPr/>
        </p:nvSpPr>
        <p:spPr>
          <a:xfrm>
            <a:off x="6348247" y="3589283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5" action="ppaction://hlinksldjump"/>
          </p:cNvPr>
          <p:cNvSpPr/>
          <p:nvPr/>
        </p:nvSpPr>
        <p:spPr>
          <a:xfrm>
            <a:off x="1908698" y="-96534"/>
            <a:ext cx="10283302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5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osición de imagen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2286000" y="993228"/>
            <a:ext cx="898634" cy="88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-1" y="1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>
            <a:hlinkClick r:id="rId4" action="ppaction://hlinksldjump"/>
          </p:cNvPr>
          <p:cNvSpPr/>
          <p:nvPr/>
        </p:nvSpPr>
        <p:spPr>
          <a:xfrm>
            <a:off x="1198179" y="1"/>
            <a:ext cx="1099382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>
            <a:hlinkClick r:id="rId4" action="ppaction://hlinksldjump"/>
          </p:cNvPr>
          <p:cNvSpPr/>
          <p:nvPr/>
        </p:nvSpPr>
        <p:spPr>
          <a:xfrm>
            <a:off x="6348248" y="3541987"/>
            <a:ext cx="1198180" cy="124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>
            <a:hlinkClick r:id="rId4" action="ppaction://hlinksldjump"/>
          </p:cNvPr>
          <p:cNvSpPr/>
          <p:nvPr/>
        </p:nvSpPr>
        <p:spPr>
          <a:xfrm>
            <a:off x="1350579" y="2012731"/>
            <a:ext cx="2732690" cy="233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>
            <a:hlinkClick r:id="rId4" action="ppaction://hlinksldjump"/>
          </p:cNvPr>
          <p:cNvSpPr/>
          <p:nvPr/>
        </p:nvSpPr>
        <p:spPr>
          <a:xfrm>
            <a:off x="-2" y="6277303"/>
            <a:ext cx="12192001" cy="62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>
            <a:hlinkClick r:id="rId4" action="ppaction://hlinksldjump"/>
          </p:cNvPr>
          <p:cNvSpPr/>
          <p:nvPr/>
        </p:nvSpPr>
        <p:spPr>
          <a:xfrm>
            <a:off x="1350579" y="1081254"/>
            <a:ext cx="898634" cy="794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>
            <a:hlinkClick r:id="rId4" action="ppaction://hlinksldjump"/>
          </p:cNvPr>
          <p:cNvSpPr/>
          <p:nvPr/>
        </p:nvSpPr>
        <p:spPr>
          <a:xfrm>
            <a:off x="3210909" y="1024760"/>
            <a:ext cx="872359" cy="882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4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67f3c182bfa13f4ab6417d5288f32bb6d197"/>
</p:tagLst>
</file>

<file path=ppt/theme/theme1.xml><?xml version="1.0" encoding="utf-8"?>
<a:theme xmlns:a="http://schemas.openxmlformats.org/drawingml/2006/main" name="1_Custom Design">
  <a:themeElements>
    <a:clrScheme name="4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621132"/>
      </a:accent1>
      <a:accent2>
        <a:srgbClr val="13322B"/>
      </a:accent2>
      <a:accent3>
        <a:srgbClr val="B38E5D"/>
      </a:accent3>
      <a:accent4>
        <a:srgbClr val="9D2449"/>
      </a:accent4>
      <a:accent5>
        <a:srgbClr val="285C4D"/>
      </a:accent5>
      <a:accent6>
        <a:srgbClr val="4E232E"/>
      </a:accent6>
      <a:hlink>
        <a:srgbClr val="1B587C"/>
      </a:hlink>
      <a:folHlink>
        <a:srgbClr val="656565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02_T_PGO_Template-Religion2-4_3" id="{9E0CD401-28AD-47D5-AA8E-B34A480E3827}" vid="{890482E6-2543-4883-A994-7AB4555B0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0F3C70BAD53644BBED5705D4D6AEBC" ma:contentTypeVersion="2" ma:contentTypeDescription="Crear nuevo documento." ma:contentTypeScope="" ma:versionID="f3e707eb66b1f19afa0e499df9982019">
  <xsd:schema xmlns:xsd="http://www.w3.org/2001/XMLSchema" xmlns:xs="http://www.w3.org/2001/XMLSchema" xmlns:p="http://schemas.microsoft.com/office/2006/metadata/properties" xmlns:ns2="ffeeaa8e-34a4-4188-8479-ca3d5bed4661" targetNamespace="http://schemas.microsoft.com/office/2006/metadata/properties" ma:root="true" ma:fieldsID="1be13a8c77c1413e5923681f83826a77" ns2:_="">
    <xsd:import namespace="ffeeaa8e-34a4-4188-8479-ca3d5bed4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eaa8e-34a4-4188-8479-ca3d5bed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04BCA8-6DBA-4BD3-A7FD-4B743215A1E3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ffeeaa8e-34a4-4188-8479-ca3d5bed4661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9D49796-C0F3-4CC0-B4D1-0A003029AD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6B5AB-8F6E-434C-B5E3-9F5AF658FC42}">
  <ds:schemaRefs>
    <ds:schemaRef ds:uri="ffeeaa8e-34a4-4188-8479-ca3d5bed46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8429</TotalTime>
  <Words>10</Words>
  <Application>Microsoft Office PowerPoint</Application>
  <PresentationFormat>Personalizado</PresentationFormat>
  <Paragraphs>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1_Custom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Mexicano del Seguro Social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Victor M. Acevedo Cantú Gallegos</dc:creator>
  <dc:description>© Copyright PresentationGo.com</dc:description>
  <cp:lastModifiedBy>Emanuel Arturo Garcia Corona</cp:lastModifiedBy>
  <cp:revision>398</cp:revision>
  <cp:lastPrinted>2018-02-14T15:34:19Z</cp:lastPrinted>
  <dcterms:created xsi:type="dcterms:W3CDTF">2017-11-23T18:22:36Z</dcterms:created>
  <dcterms:modified xsi:type="dcterms:W3CDTF">2023-06-16T19:41:33Z</dcterms:modified>
  <cp:category>Templates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0x0101006F0F3C70BAD53644BBED5705D4D6AEBC</vt:lpwstr>
  </property>
</Properties>
</file>