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7" r:id="rId5"/>
    <p:sldId id="392" r:id="rId6"/>
    <p:sldId id="317" r:id="rId7"/>
    <p:sldId id="389" r:id="rId8"/>
    <p:sldId id="384" r:id="rId9"/>
    <p:sldId id="391" r:id="rId10"/>
  </p:sldIdLst>
  <p:sldSz cx="12192000" cy="6858000"/>
  <p:notesSz cx="6858000" cy="9144000"/>
  <p:defaultTextStyle>
    <a:defPPr rtl="0"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725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14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CA2E8D-45A3-4C48-9625-891692387AEA}" type="datetime1">
              <a:rPr lang="es-MX" smtClean="0"/>
              <a:t>07/06/2023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13C4DD5-6CE3-47E7-95E8-166693B65D37}" type="datetime1">
              <a:rPr lang="es-MX" smtClean="0"/>
              <a:t>07/06/2023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/>
              <a:t>Haga clic para modificar los estilos de texto del patrón</a:t>
            </a:r>
          </a:p>
          <a:p>
            <a:pPr lvl="1" rtl="0"/>
            <a:r>
              <a:rPr lang="es-MX"/>
              <a:t>Segundo nivel</a:t>
            </a:r>
          </a:p>
          <a:p>
            <a:pPr lvl="2" rtl="0"/>
            <a:r>
              <a:rPr lang="es-MX"/>
              <a:t>Tercer nivel</a:t>
            </a:r>
          </a:p>
          <a:p>
            <a:pPr lvl="3" rtl="0"/>
            <a:r>
              <a:rPr lang="es-MX"/>
              <a:t>Cuarto nivel</a:t>
            </a:r>
          </a:p>
          <a:p>
            <a:pPr lvl="4" rtl="0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s-MX" smtClean="0"/>
              <a:t>1</a:t>
            </a:fld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5707CC-89EA-43A2-BEC7-ACC1C58A426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B72653C4-4721-4992-BEFD-5B63D45D1ED1}" type="datetime1">
              <a:rPr lang="es-MX" smtClean="0"/>
              <a:t>07/06/2023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s-MX" smtClean="0"/>
              <a:t>2</a:t>
            </a:fld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5707CC-89EA-43A2-BEC7-ACC1C58A426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B72653C4-4721-4992-BEFD-5B63D45D1ED1}" type="datetime1">
              <a:rPr lang="es-MX" smtClean="0"/>
              <a:t>07/06/2023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0374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s-MX" smtClean="0"/>
              <a:t>3</a:t>
            </a:fld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7088BE-0207-4C31-B73A-DAB969D633B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B5921896-B1ED-4712-848C-51540A435E4D}" type="datetime1">
              <a:rPr lang="es-MX" smtClean="0"/>
              <a:t>07/06/2023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s-MX" smtClean="0"/>
              <a:t>5</a:t>
            </a:fld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6832E2-5B1D-4962-A274-3310C4DDF33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564FDC4-CA6D-4AC4-B464-B971E2D4C2AE}" type="datetime1">
              <a:rPr lang="es-MX" smtClean="0"/>
              <a:t>07/06/2023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es-MX" sz="4800"/>
              <a:t>Flotante en 3D</a:t>
            </a:r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lumna de conteni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 dirty="0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 dirty="0">
                <a:solidFill>
                  <a:schemeClr val="tx1"/>
                </a:solidFill>
              </a:endParaRPr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s-MX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16" name="Marcador de texto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7" name="Marcador de contenido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/>
          </a:p>
        </p:txBody>
      </p:sp>
      <p:sp>
        <p:nvSpPr>
          <p:cNvPr id="22" name="Marcador de texto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s-MX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Marcador de contenido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/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s-MX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es-MX"/>
              <a:t>Haz clic para EDITAR</a:t>
            </a:r>
          </a:p>
        </p:txBody>
      </p:sp>
      <p:sp>
        <p:nvSpPr>
          <p:cNvPr id="21" name="Marcador de contenido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Resu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ítulo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1" name="Subtítulo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es-ES">
                <a:solidFill>
                  <a:schemeClr val="tx1">
                    <a:alpha val="60000"/>
                  </a:schemeClr>
                </a:solidFill>
              </a:rPr>
              <a:t>Haga clic para modificar el estilo de subtítulo del patrón</a:t>
            </a:r>
            <a:endParaRPr lang="es-MX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Marcador de posición de imagen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 dirty="0"/>
          </a:p>
        </p:txBody>
      </p:sp>
      <p:sp>
        <p:nvSpPr>
          <p:cNvPr id="42" name="Marcador de posición de imagen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orma libre: Forma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s-MX">
                <a:solidFill>
                  <a:schemeClr val="tx1"/>
                </a:solidFill>
              </a:endParaRPr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s-MX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/>
              <a:t>Haga clic para modificar el estilo de subtítulo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 dirty="0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 dirty="0">
                <a:solidFill>
                  <a:schemeClr val="tx1"/>
                </a:solidFill>
              </a:endParaRPr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lipse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es-MX"/>
              <a:t>Haz clic para agregar un título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es-MX" sz="1600"/>
              <a:t>Haz clic para agregar texto</a:t>
            </a:r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2" name="Marcador de posición de fech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18" name="Marcador de posición de imagen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19" name="Marcador de posición de imagen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20" name="Marcador de posición de imagen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Marcador de contenido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lt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es-ES">
                <a:solidFill>
                  <a:schemeClr val="tx1">
                    <a:alpha val="60000"/>
                  </a:schemeClr>
                </a:solidFill>
              </a:rPr>
              <a:t>Haga clic para modificar el estilo de subtítulo del patrón</a:t>
            </a:r>
            <a:endParaRPr lang="es-MX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alt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es-ES">
                <a:solidFill>
                  <a:schemeClr val="tx1">
                    <a:alpha val="60000"/>
                  </a:schemeClr>
                </a:solidFill>
              </a:rPr>
              <a:t>Haga clic para modificar el estilo de subtítulo del patrón</a:t>
            </a:r>
            <a:endParaRPr lang="es-MX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ínea del tiempo de la tabla y el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 dirty="0">
                <a:solidFill>
                  <a:schemeClr val="tx1"/>
                </a:solidFill>
              </a:endParaRPr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s-MX" dirty="0"/>
            </a:lvl1pPr>
          </a:lstStyle>
          <a:p>
            <a:pPr lvl="0" rtl="0">
              <a:lnSpc>
                <a:spcPct val="100000"/>
              </a:lnSpc>
            </a:pPr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MX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orma libre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10" name="Forma libre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11" name="Forma libre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>
        <p:nvSpPr>
          <p:cNvPr id="12" name="Elipse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qu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es-MX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40" name="Título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es-MX"/>
              <a:t>Equipo</a:t>
            </a:r>
          </a:p>
        </p:txBody>
      </p:sp>
      <p:grpSp>
        <p:nvGrpSpPr>
          <p:cNvPr id="51" name="Grupo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orma libre: Forma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53" name="Forma libre: Forma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s-MX">
                <a:solidFill>
                  <a:schemeClr val="tx1"/>
                </a:solidFill>
              </a:endParaRPr>
            </a:p>
          </p:txBody>
        </p:sp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>
        <p:nvSpPr>
          <p:cNvPr id="56" name="Marcador de posición de imagen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57" name="Marcador de posición de imagen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58" name="Marcador de posición de imagen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 dirty="0"/>
          </a:p>
        </p:txBody>
      </p:sp>
      <p:sp>
        <p:nvSpPr>
          <p:cNvPr id="59" name="Marcador de posición de imagen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63" name="Marcador de texto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s-MX"/>
              <a:t>Nombre</a:t>
            </a:r>
          </a:p>
        </p:txBody>
      </p:sp>
      <p:sp>
        <p:nvSpPr>
          <p:cNvPr id="61" name="Marcador de texto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s-MX"/>
              <a:t>Título</a:t>
            </a:r>
          </a:p>
        </p:txBody>
      </p:sp>
      <p:sp>
        <p:nvSpPr>
          <p:cNvPr id="65" name="Marcador de texto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s-MX"/>
              <a:t>Nombre</a:t>
            </a:r>
          </a:p>
        </p:txBody>
      </p:sp>
      <p:sp>
        <p:nvSpPr>
          <p:cNvPr id="64" name="Marcador de texto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s-MX"/>
              <a:t>Título</a:t>
            </a:r>
          </a:p>
        </p:txBody>
      </p:sp>
      <p:sp>
        <p:nvSpPr>
          <p:cNvPr id="67" name="Marcador de texto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s-MX"/>
              <a:t>Nombre</a:t>
            </a:r>
          </a:p>
        </p:txBody>
      </p:sp>
      <p:sp>
        <p:nvSpPr>
          <p:cNvPr id="66" name="Marcador de texto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s-MX"/>
              <a:t>Título</a:t>
            </a:r>
          </a:p>
        </p:txBody>
      </p:sp>
      <p:sp>
        <p:nvSpPr>
          <p:cNvPr id="69" name="Marcador de texto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s-MX"/>
              <a:t>Nombre</a:t>
            </a:r>
          </a:p>
        </p:txBody>
      </p:sp>
      <p:sp>
        <p:nvSpPr>
          <p:cNvPr id="68" name="Marcador de texto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s-MX"/>
              <a:t>Título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lumna de contenido 2 (diapositiva de comparació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s-MX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s-MX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s-MX"/>
              <a:t>Muestra de texto de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es-MX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es-MX"/>
              <a:t>Haga clic para modificar los estilos de texto del patrón</a:t>
            </a:r>
          </a:p>
          <a:p>
            <a:pPr lvl="1" rtl="0"/>
            <a:r>
              <a:rPr lang="es-MX"/>
              <a:t>Segundo nivel</a:t>
            </a:r>
          </a:p>
          <a:p>
            <a:pPr lvl="2" rtl="0"/>
            <a:r>
              <a:rPr lang="es-MX"/>
              <a:t>Tercer nivel</a:t>
            </a:r>
          </a:p>
          <a:p>
            <a:pPr lvl="3" rtl="0"/>
            <a:r>
              <a:rPr lang="es-MX"/>
              <a:t>Cuarto nivel</a:t>
            </a:r>
          </a:p>
          <a:p>
            <a:pPr lvl="4" rtl="0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es-MX"/>
              <a:t>Martes, 2 de febrero de 20XX</a:t>
            </a:r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es-MX"/>
              <a:t>Ejemplo de Texto al pie de página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es-MX" smtClean="0"/>
              <a:pPr rtl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MX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guadalupe.vargasl@imss.gob.mx" TargetMode="External"/><Relationship Id="rId2" Type="http://schemas.openxmlformats.org/officeDocument/2006/relationships/hyperlink" Target="mailto:irma.gonzalezp@imss.gob.mx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hyperlink" Target="mailto:dolores.burgos@imss.gob.m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8481" y="335560"/>
            <a:ext cx="4362275" cy="3100889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es-MX" sz="4000" dirty="0">
                <a:solidFill>
                  <a:srgbClr val="FFFF00"/>
                </a:solidFill>
                <a:effectLst/>
                <a:latin typeface="Candara" panose="020E0502030303020204" pitchFamily="34" charset="0"/>
                <a:ea typeface="Arial Unicode MS"/>
                <a:cs typeface="Times New Roman" panose="02020603050405020304" pitchFamily="18" charset="0"/>
              </a:rPr>
              <a:t>Actividad 3</a:t>
            </a:r>
            <a:br>
              <a:rPr lang="es-MX" sz="4000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  <a:ea typeface="Arial Unicode MS"/>
                <a:cs typeface="Times New Roman" panose="02020603050405020304" pitchFamily="18" charset="0"/>
              </a:rPr>
            </a:br>
            <a:r>
              <a:rPr lang="es-MX" sz="4000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  <a:ea typeface="Arial Unicode MS"/>
                <a:cs typeface="Times New Roman" panose="02020603050405020304" pitchFamily="18" charset="0"/>
              </a:rPr>
              <a:t>El procesamiento del lenguaje natural y sus aplicaciones en la IA.</a:t>
            </a:r>
            <a:endParaRPr lang="es-MX" sz="4000" dirty="0"/>
          </a:p>
        </p:txBody>
      </p:sp>
      <p:pic>
        <p:nvPicPr>
          <p:cNvPr id="14" name="Marcador de posición de imagen 13" descr="Fondo digital de puntos de datos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Irma/Loli/Ursula 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8481" y="335560"/>
            <a:ext cx="4362275" cy="3100889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es-MX" sz="4000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  <a:ea typeface="Arial Unicode MS"/>
                <a:cs typeface="Times New Roman" panose="02020603050405020304" pitchFamily="18" charset="0"/>
              </a:rPr>
              <a:t>El procesamiento del lenguaje natural y sus aplicaciones en la IA.</a:t>
            </a:r>
            <a:endParaRPr lang="es-MX" sz="4000" dirty="0"/>
          </a:p>
        </p:txBody>
      </p:sp>
      <p:pic>
        <p:nvPicPr>
          <p:cNvPr id="14" name="Marcador de posición de imagen 13" descr="Fondo digital de puntos de datos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rmAutofit/>
          </a:bodyPr>
          <a:lstStyle/>
          <a:p>
            <a:pPr rtl="0"/>
            <a:r>
              <a:rPr lang="es-MX" dirty="0"/>
              <a:t>Irma/Loli/Ursula </a:t>
            </a:r>
          </a:p>
        </p:txBody>
      </p:sp>
    </p:spTree>
    <p:extLst>
      <p:ext uri="{BB962C8B-B14F-4D97-AF65-F5344CB8AC3E}">
        <p14:creationId xmlns:p14="http://schemas.microsoft.com/office/powerpoint/2010/main" val="3636705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s-MX"/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MX"/>
            </a:p>
          </p:txBody>
        </p:sp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MX">
                <a:solidFill>
                  <a:schemeClr val="tx1"/>
                </a:solidFill>
              </a:endParaRPr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s-MX"/>
            </a:p>
          </p:txBody>
        </p:sp>
      </p:grpSp>
      <p:sp useBgFill="1">
        <p:nvSpPr>
          <p:cNvPr id="46" name="Rectángulo 4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/>
          </a:p>
        </p:txBody>
      </p:sp>
      <p:pic>
        <p:nvPicPr>
          <p:cNvPr id="8" name="Marcador de posición de imagen 7" descr="Fondo digital de puntos de datos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4668"/>
            <a:ext cx="12192000" cy="6858000"/>
          </a:xfrm>
        </p:spPr>
      </p:pic>
      <p:sp>
        <p:nvSpPr>
          <p:cNvPr id="48" name="Rectángulo 47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6386832" cy="92882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es-MX" sz="30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ndara" panose="020E0502030303020204" pitchFamily="34" charset="0"/>
                <a:ea typeface="Arial Unicode MS"/>
                <a:cs typeface="Times New Roman" panose="02020603050405020304" pitchFamily="18" charset="0"/>
              </a:rPr>
              <a:t>El procesamiento del lenguaje natural y sus aplicaciones en la IA.</a:t>
            </a:r>
            <a:endParaRPr lang="es-MX" sz="3000" kern="120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Subtítulo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2065238"/>
            <a:ext cx="6235831" cy="2698188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</a:pPr>
            <a:r>
              <a:rPr lang="es-MX" sz="2200" b="0" i="0" dirty="0"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El Procesamiento del Lenguaje Natural (NLP, por sus siglas en inglés) es una rama de la inteligencia artificial y la lingüística computacional que se ocupa de la interacción entre las computadoras y el lenguaje humano. El objetivo del NLP es permitir a las computadoras comprender, interpretar y generar lenguaje humano de manera efectiva.</a:t>
            </a:r>
            <a:endParaRPr lang="es-MX" sz="22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s-MX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Marcador de posición de fecha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26337"/>
            <a:ext cx="6663669" cy="1058392"/>
          </a:xfrm>
        </p:spPr>
        <p:txBody>
          <a:bodyPr rtlCol="0"/>
          <a:lstStyle/>
          <a:p>
            <a:pPr rtl="0"/>
            <a:br>
              <a:rPr lang="es-MX" sz="20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</a:br>
            <a:br>
              <a:rPr lang="es-MX" sz="20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</a:br>
            <a:br>
              <a:rPr lang="es-MX" sz="20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</a:br>
            <a:br>
              <a:rPr lang="es-MX" sz="20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</a:br>
            <a:r>
              <a:rPr lang="es-MX" sz="20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El NLP se basa en una variedad de técnicas y algoritmos que ayudan a las máquinas a comprender y procesar el lenguaje humano en sus diversas formas, como texto escrito, voz hablada o gestos. Algunas de las tareas comunes en el NLP incluyen:</a:t>
            </a:r>
            <a:endParaRPr lang="es-MX" sz="2000" dirty="0">
              <a:solidFill>
                <a:schemeClr val="accent1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20" y="1412764"/>
            <a:ext cx="6031684" cy="3936854"/>
          </a:xfrm>
        </p:spPr>
        <p:txBody>
          <a:bodyPr rtlCol="0"/>
          <a:lstStyle/>
          <a:p>
            <a:pPr algn="l">
              <a:buFont typeface="+mj-lt"/>
              <a:buAutoNum type="arabicPeriod"/>
            </a:pPr>
            <a:r>
              <a:rPr lang="es-MX" sz="13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Análisis de sentimiento:</a:t>
            </a:r>
            <a:r>
              <a:rPr lang="es-MX" sz="13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 determinar la actitud o emoción expresada en un texto, ya sea positiva, negativa o neutra.</a:t>
            </a:r>
          </a:p>
          <a:p>
            <a:pPr algn="l">
              <a:buFont typeface="+mj-lt"/>
              <a:buAutoNum type="arabicPeriod"/>
            </a:pPr>
            <a:r>
              <a:rPr lang="es-MX" sz="13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Reconocimiento de entidades:</a:t>
            </a:r>
            <a:r>
              <a:rPr lang="es-MX" sz="13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 identificar y clasificar nombres propios, como personas, lugares, organizaciones, fechas, etc., dentro de un texto.</a:t>
            </a:r>
          </a:p>
          <a:p>
            <a:pPr algn="l">
              <a:buFont typeface="+mj-lt"/>
              <a:buAutoNum type="arabicPeriod"/>
            </a:pPr>
            <a:r>
              <a:rPr lang="es-MX" sz="13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Extracción de información:</a:t>
            </a:r>
            <a:r>
              <a:rPr lang="es-MX" sz="13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 identificar y extraer información específica y relevante de un texto, como nombres de productos, precios, ubicaciones, etc.</a:t>
            </a:r>
          </a:p>
          <a:p>
            <a:pPr algn="l">
              <a:buFont typeface="+mj-lt"/>
              <a:buAutoNum type="arabicPeriod"/>
            </a:pPr>
            <a:r>
              <a:rPr lang="es-MX" sz="13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Resumen de texto:</a:t>
            </a:r>
            <a:r>
              <a:rPr lang="es-MX" sz="13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 generar un resumen conciso y coherente de un texto más largo, capturando los puntos clave y la información importante.</a:t>
            </a:r>
          </a:p>
          <a:p>
            <a:pPr algn="l">
              <a:buFont typeface="+mj-lt"/>
              <a:buAutoNum type="arabicPeriod"/>
            </a:pPr>
            <a:r>
              <a:rPr lang="es-MX" sz="13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Traducción automática:</a:t>
            </a:r>
            <a:r>
              <a:rPr lang="es-MX" sz="13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 traducir automáticamente un texto escrito en un idioma a otro idioma.</a:t>
            </a:r>
          </a:p>
          <a:p>
            <a:pPr algn="l">
              <a:buFont typeface="+mj-lt"/>
              <a:buAutoNum type="arabicPeriod"/>
            </a:pPr>
            <a:r>
              <a:rPr lang="es-MX" sz="13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Preguntas y respuestas:</a:t>
            </a:r>
            <a:r>
              <a:rPr lang="es-MX" sz="13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 comprender preguntas formuladas por humanos y proporcionar respuestas relevantes y precisas.</a:t>
            </a:r>
          </a:p>
          <a:p>
            <a:pPr algn="l">
              <a:buFont typeface="+mj-lt"/>
              <a:buAutoNum type="arabicPeriod"/>
            </a:pPr>
            <a:r>
              <a:rPr lang="es-MX" sz="1300" b="1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Reconocimiento de voz:</a:t>
            </a:r>
            <a:r>
              <a:rPr lang="es-MX" sz="1300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 convertir la voz hablada en texto escrito, permitiendo a las máquinas procesar y comprender comandos de voz.</a:t>
            </a:r>
          </a:p>
          <a:p>
            <a:pPr rtl="0"/>
            <a:endParaRPr lang="es-MX" dirty="0"/>
          </a:p>
        </p:txBody>
      </p:sp>
      <p:pic>
        <p:nvPicPr>
          <p:cNvPr id="8" name="Marcador de posición de imagen 7" descr="Datos digitales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4938" y="1799114"/>
            <a:ext cx="2586674" cy="2586674"/>
          </a:xfrm>
        </p:spPr>
      </p:pic>
      <p:pic>
        <p:nvPicPr>
          <p:cNvPr id="10" name="Marcador de posición de imagen 9" descr="Puntos de datos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8575" y="596392"/>
            <a:ext cx="2263776" cy="2263776"/>
          </a:xfrm>
        </p:spPr>
      </p:pic>
      <p:pic>
        <p:nvPicPr>
          <p:cNvPr id="12" name="Marcador de posición de imagen 11" descr="Fondo de datos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1612" y="3324733"/>
            <a:ext cx="2936876" cy="2936876"/>
          </a:xfrm>
        </p:spPr>
      </p:pic>
      <p:sp>
        <p:nvSpPr>
          <p:cNvPr id="13" name="Marcador de posición de fecha 12">
            <a:extLst>
              <a:ext uri="{FF2B5EF4-FFF2-40B4-BE49-F238E27FC236}">
                <a16:creationId xmlns:a16="http://schemas.microsoft.com/office/drawing/2014/main" id="{915FE2C5-E66A-4405-B19E-2C5C546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14" name="Marcador de posición de pie de página 13">
            <a:extLst>
              <a:ext uri="{FF2B5EF4-FFF2-40B4-BE49-F238E27FC236}">
                <a16:creationId xmlns:a16="http://schemas.microsoft.com/office/drawing/2014/main" id="{B01DF4D0-78BC-4C8C-9570-26F0B225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es-MX" smtClean="0"/>
              <a:pPr rtl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4507200"/>
            <a:ext cx="4700645" cy="1562959"/>
          </a:xfrm>
        </p:spPr>
        <p:txBody>
          <a:bodyPr rtlCol="0"/>
          <a:lstStyle/>
          <a:p>
            <a:pPr algn="just"/>
            <a:r>
              <a:rPr lang="es-MX" sz="1500" dirty="0">
                <a:latin typeface="Candara" panose="020E0502030303020204" pitchFamily="34" charset="0"/>
              </a:rPr>
              <a:t>Para lograr estos resultados, el NLP emplea técnicas como el procesamiento de lenguaje estadístico, el aprendizaje automático (machine </a:t>
            </a:r>
            <a:r>
              <a:rPr lang="es-MX" sz="1500" dirty="0" err="1">
                <a:latin typeface="Candara" panose="020E0502030303020204" pitchFamily="34" charset="0"/>
              </a:rPr>
              <a:t>learning</a:t>
            </a:r>
            <a:r>
              <a:rPr lang="es-MX" sz="1500" dirty="0">
                <a:latin typeface="Candara" panose="020E0502030303020204" pitchFamily="34" charset="0"/>
              </a:rPr>
              <a:t>) y el aprendizaje profundo (</a:t>
            </a:r>
            <a:r>
              <a:rPr lang="es-MX" sz="1500" dirty="0" err="1">
                <a:latin typeface="Candara" panose="020E0502030303020204" pitchFamily="34" charset="0"/>
              </a:rPr>
              <a:t>deep</a:t>
            </a:r>
            <a:r>
              <a:rPr lang="es-MX" sz="1500" dirty="0">
                <a:latin typeface="Candara" panose="020E0502030303020204" pitchFamily="34" charset="0"/>
              </a:rPr>
              <a:t> </a:t>
            </a:r>
            <a:r>
              <a:rPr lang="es-MX" sz="1500" dirty="0" err="1">
                <a:latin typeface="Candara" panose="020E0502030303020204" pitchFamily="34" charset="0"/>
              </a:rPr>
              <a:t>learning</a:t>
            </a:r>
            <a:r>
              <a:rPr lang="es-MX" sz="1500" dirty="0">
                <a:latin typeface="Candara" panose="020E0502030303020204" pitchFamily="34" charset="0"/>
              </a:rPr>
              <a:t>). Estos enfoques permiten a las máquinas aprender patrones y reglas del lenguaje humano, mejorar su desempeño a medida que se les proporciona más datos y adaptarse a diferentes contextos y estilos de lenguaje.</a:t>
            </a:r>
            <a:br>
              <a:rPr lang="es-MX" sz="1500" dirty="0">
                <a:latin typeface="Candara" panose="020E0502030303020204" pitchFamily="34" charset="0"/>
              </a:rPr>
            </a:br>
            <a:endParaRPr lang="es-MX" sz="1500" dirty="0">
              <a:latin typeface="Candara" panose="020E0502030303020204" pitchFamily="34" charset="0"/>
            </a:endParaRPr>
          </a:p>
        </p:txBody>
      </p:sp>
      <p:pic>
        <p:nvPicPr>
          <p:cNvPr id="18" name="Marcador de posición de imagen 17" descr="Un grupo de personas sentadas en un escritorio">
            <a:extLst>
              <a:ext uri="{FF2B5EF4-FFF2-40B4-BE49-F238E27FC236}">
                <a16:creationId xmlns:a16="http://schemas.microsoft.com/office/drawing/2014/main" id="{E2536017-F539-430C-A901-70AB81CA61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3054096" cy="3776472"/>
          </a:xfrm>
        </p:spPr>
      </p:pic>
      <p:pic>
        <p:nvPicPr>
          <p:cNvPr id="20" name="Marcador de posición de imagen 19" descr="Fondo digital de puntos de datos">
            <a:extLst>
              <a:ext uri="{FF2B5EF4-FFF2-40B4-BE49-F238E27FC236}">
                <a16:creationId xmlns:a16="http://schemas.microsoft.com/office/drawing/2014/main" id="{528A7D8D-1AB5-46C4-93FA-D92C2FD516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3054096" y="0"/>
            <a:ext cx="3054096" cy="3776472"/>
          </a:xfrm>
        </p:spPr>
      </p:pic>
      <p:pic>
        <p:nvPicPr>
          <p:cNvPr id="25" name="Marcador de posición de imagen 24" descr="Pantalla de gráfico digital">
            <a:extLst>
              <a:ext uri="{FF2B5EF4-FFF2-40B4-BE49-F238E27FC236}">
                <a16:creationId xmlns:a16="http://schemas.microsoft.com/office/drawing/2014/main" id="{B7353C46-ACC1-4078-85C2-26B57B0E58B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904" y="0"/>
            <a:ext cx="3054096" cy="3776472"/>
          </a:xfrm>
        </p:spPr>
      </p:pic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es-MX"/>
              <a:t>Martes, 2 de febrero de 20XX</a:t>
            </a:r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A3302E-502D-4151-81C9-5FD6AF95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rtlCol="0"/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es-MX" smtClean="0"/>
              <a:pPr rtl="0"/>
              <a:t>5</a:t>
            </a:fld>
            <a:endParaRPr lang="es-MX"/>
          </a:p>
        </p:txBody>
      </p:sp>
      <p:pic>
        <p:nvPicPr>
          <p:cNvPr id="23" name="Marcador de posición de imagen 22" descr="Una persona dibujando sobre una pizarra">
            <a:extLst>
              <a:ext uri="{FF2B5EF4-FFF2-40B4-BE49-F238E27FC236}">
                <a16:creationId xmlns:a16="http://schemas.microsoft.com/office/drawing/2014/main" id="{2B3C4F95-A0FA-45D9-BF43-1C398F65B89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6083808" y="0"/>
            <a:ext cx="3054096" cy="3776472"/>
          </a:xfrm>
        </p:spPr>
      </p:pic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83807" y="4508500"/>
            <a:ext cx="5400167" cy="1489628"/>
          </a:xfrm>
          <a:noFill/>
        </p:spPr>
        <p:txBody>
          <a:bodyPr rtlCol="0">
            <a:normAutofit fontScale="25000" lnSpcReduction="2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es-MX" sz="6000" dirty="0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+mj-cs"/>
              </a:rPr>
              <a:t>En resumen, el procesamiento del lenguaje natural es una disciplina fundamental en la IA que permite a las máquinas comprender y comunicarse con los humanos de manera efectiva, abriendo el camino a una amplia gama de aplicaciones en diversos campos.</a:t>
            </a:r>
          </a:p>
          <a:p>
            <a:pPr rtl="0"/>
            <a:endParaRPr lang="es-MX" dirty="0"/>
          </a:p>
          <a:p>
            <a:pPr rtl="0"/>
            <a:endParaRPr lang="es-MX" dirty="0"/>
          </a:p>
          <a:p>
            <a:pPr rtl="0"/>
            <a:endParaRPr lang="es-MX" dirty="0"/>
          </a:p>
          <a:p>
            <a:pPr rtl="0"/>
            <a:endParaRPr lang="es-MX" dirty="0"/>
          </a:p>
          <a:p>
            <a:pPr rtl="0"/>
            <a:endParaRPr lang="es-MX" dirty="0"/>
          </a:p>
          <a:p>
            <a:pPr rtl="0"/>
            <a:endParaRPr lang="es-MX" dirty="0"/>
          </a:p>
          <a:p>
            <a:pPr rtl="0"/>
            <a:r>
              <a:rPr lang="es-MX" dirty="0" err="1"/>
              <a:t>Regenerate</a:t>
            </a:r>
            <a:r>
              <a:rPr lang="es-MX" dirty="0"/>
              <a:t> response</a:t>
            </a:r>
          </a:p>
        </p:txBody>
      </p:sp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>
            <a:extLst>
              <a:ext uri="{FF2B5EF4-FFF2-40B4-BE49-F238E27FC236}">
                <a16:creationId xmlns:a16="http://schemas.microsoft.com/office/drawing/2014/main" id="{F8FAEED9-1ECD-45F9-87A0-9394BAEAB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/>
          <a:lstStyle/>
          <a:p>
            <a:pPr rtl="0"/>
            <a:r>
              <a:rPr lang="es-MX" dirty="0"/>
              <a:t>Gracias</a:t>
            </a:r>
          </a:p>
        </p:txBody>
      </p:sp>
      <p:sp>
        <p:nvSpPr>
          <p:cNvPr id="23" name="Subtítulo 22">
            <a:extLst>
              <a:ext uri="{FF2B5EF4-FFF2-40B4-BE49-F238E27FC236}">
                <a16:creationId xmlns:a16="http://schemas.microsoft.com/office/drawing/2014/main" id="{8E5E4638-9BCB-4C2E-914F-CC868E202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/>
          <a:lstStyle/>
          <a:p>
            <a:pPr rtl="0"/>
            <a:r>
              <a:rPr lang="es-MX" sz="1100" dirty="0">
                <a:latin typeface="Candara" panose="020E0502030303020204" pitchFamily="34" charset="0"/>
              </a:rPr>
              <a:t>Irma/Ursula/loli</a:t>
            </a:r>
          </a:p>
          <a:p>
            <a:pPr rtl="0"/>
            <a:r>
              <a:rPr lang="es-MX" sz="1000" dirty="0"/>
              <a:t>Dirección de correo electrónico </a:t>
            </a:r>
          </a:p>
          <a:p>
            <a:pPr marL="144000" rtl="0">
              <a:spcBef>
                <a:spcPts val="0"/>
              </a:spcBef>
            </a:pPr>
            <a:r>
              <a:rPr lang="es-MX" sz="800" dirty="0">
                <a:hlinkClick r:id="rId2"/>
              </a:rPr>
              <a:t>irma.gonzalezp@imss.gob.mx</a:t>
            </a:r>
            <a:endParaRPr lang="es-MX" sz="800" dirty="0"/>
          </a:p>
          <a:p>
            <a:pPr marL="144000" rtl="0">
              <a:spcBef>
                <a:spcPts val="0"/>
              </a:spcBef>
            </a:pPr>
            <a:r>
              <a:rPr lang="es-MX" sz="800" dirty="0">
                <a:hlinkClick r:id="rId3"/>
              </a:rPr>
              <a:t>guadalupe.vargasl@imss.gob.mx</a:t>
            </a:r>
            <a:endParaRPr lang="es-MX" sz="800" dirty="0"/>
          </a:p>
          <a:p>
            <a:pPr marL="144000" rtl="0">
              <a:spcBef>
                <a:spcPts val="0"/>
              </a:spcBef>
            </a:pPr>
            <a:r>
              <a:rPr lang="es-MX" sz="800" dirty="0">
                <a:hlinkClick r:id="rId4"/>
              </a:rPr>
              <a:t>dolores.burgos@imss.gob.mx</a:t>
            </a:r>
            <a:endParaRPr lang="es-MX" sz="800" dirty="0"/>
          </a:p>
        </p:txBody>
      </p:sp>
      <p:pic>
        <p:nvPicPr>
          <p:cNvPr id="27" name="Marcador de posición de imagen 26" descr="Fondo digital de puntos de datos">
            <a:extLst>
              <a:ext uri="{FF2B5EF4-FFF2-40B4-BE49-F238E27FC236}">
                <a16:creationId xmlns:a16="http://schemas.microsoft.com/office/drawing/2014/main" id="{9E660784-34E2-4CDA-926A-DDD6AAF350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548640"/>
            <a:ext cx="5084064" cy="2880360"/>
          </a:xfrm>
        </p:spPr>
      </p:pic>
      <p:pic>
        <p:nvPicPr>
          <p:cNvPr id="33" name="Marcador de posición de imagen 32" descr="Fondo digital de puntos de datos">
            <a:extLst>
              <a:ext uri="{FF2B5EF4-FFF2-40B4-BE49-F238E27FC236}">
                <a16:creationId xmlns:a16="http://schemas.microsoft.com/office/drawing/2014/main" id="{48106962-23C6-4DFE-BB3A-E5FFF03F38C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3429000"/>
            <a:ext cx="5084064" cy="2880360"/>
          </a:xfrm>
        </p:spPr>
      </p:pic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7823E305-6365-4345-8BD1-4A31C61D9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es-MX"/>
              <a:t>Martes, 2 de febrero de 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37A3FF-ED32-4C4A-A21F-848A3BF6F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rtlCol="0"/>
          <a:lstStyle/>
          <a:p>
            <a:pPr rtl="0"/>
            <a:r>
              <a:rPr lang="es-MX"/>
              <a:t>Ejemplo de Texto al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36E60F23-FB58-4EF8-82FD-E86CED25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es-MX" smtClean="0"/>
              <a:pPr rtl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7798845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6012.tgt.Office_50301380_TF33713516_Win32_OJ112196127" id="{BE9D9199-ABB8-4370-9D20-B54D4B2FD6B3}" vid="{E9DD8443-CC0D-4962-ABD4-763920AE0A5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{B9866F8A-3308-4177-89D7-AA80948CDDDC}tf33713516_win32</Template>
  <TotalTime>176</TotalTime>
  <Words>501</Words>
  <Application>Microsoft Office PowerPoint</Application>
  <PresentationFormat>Panorámica</PresentationFormat>
  <Paragraphs>45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Candara</vt:lpstr>
      <vt:lpstr>Gill Sans MT</vt:lpstr>
      <vt:lpstr>Walbaum Display</vt:lpstr>
      <vt:lpstr>3DFloatVTI</vt:lpstr>
      <vt:lpstr>Actividad 3 El procesamiento del lenguaje natural y sus aplicaciones en la IA.</vt:lpstr>
      <vt:lpstr>El procesamiento del lenguaje natural y sus aplicaciones en la IA.</vt:lpstr>
      <vt:lpstr>El procesamiento del lenguaje natural y sus aplicaciones en la IA.</vt:lpstr>
      <vt:lpstr>    El NLP se basa en una variedad de técnicas y algoritmos que ayudan a las máquinas a comprender y procesar el lenguaje humano en sus diversas formas, como texto escrito, voz hablada o gestos. Algunas de las tareas comunes en el NLP incluyen:</vt:lpstr>
      <vt:lpstr>Para lograr estos resultados, el NLP emplea técnicas como el procesamiento de lenguaje estadístico, el aprendizaje automático (machine learning) y el aprendizaje profundo (deep learning). Estos enfoques permiten a las máquinas aprender patrones y reglas del lenguaje humano, mejorar su desempeño a medida que se les proporciona más datos y adaptarse a diferentes contextos y estilos de lenguaje. 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procesamiento del lenguaje natural y sus aplicaciones en la IA.</dc:title>
  <dc:creator>Dolores Burgos Mosqueda</dc:creator>
  <cp:lastModifiedBy>Dolores Burgos Mosqueda</cp:lastModifiedBy>
  <cp:revision>4</cp:revision>
  <dcterms:created xsi:type="dcterms:W3CDTF">2023-06-07T18:48:53Z</dcterms:created>
  <dcterms:modified xsi:type="dcterms:W3CDTF">2023-06-07T21:45:23Z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